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4"/>
  </p:notesMasterIdLst>
  <p:sldIdLst>
    <p:sldId id="256" r:id="rId5"/>
    <p:sldId id="257" r:id="rId6"/>
    <p:sldId id="258" r:id="rId7"/>
    <p:sldId id="260" r:id="rId8"/>
    <p:sldId id="261" r:id="rId9"/>
    <p:sldId id="264" r:id="rId10"/>
    <p:sldId id="262" r:id="rId11"/>
    <p:sldId id="269" r:id="rId12"/>
    <p:sldId id="266" r:id="rId13"/>
    <p:sldId id="270" r:id="rId14"/>
    <p:sldId id="271" r:id="rId15"/>
    <p:sldId id="272" r:id="rId16"/>
    <p:sldId id="273" r:id="rId17"/>
    <p:sldId id="275" r:id="rId18"/>
    <p:sldId id="265" r:id="rId19"/>
    <p:sldId id="276" r:id="rId20"/>
    <p:sldId id="274" r:id="rId21"/>
    <p:sldId id="259" r:id="rId22"/>
    <p:sldId id="268" r:id="rId23"/>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2D35D-A794-4C8D-B907-5C6A4DB4DC92}" v="1" dt="2022-04-26T17:01:31.8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0" autoAdjust="0"/>
    <p:restoredTop sz="81081" autoAdjust="0"/>
  </p:normalViewPr>
  <p:slideViewPr>
    <p:cSldViewPr snapToGrid="0" snapToObjects="1">
      <p:cViewPr varScale="1">
        <p:scale>
          <a:sx n="89" d="100"/>
          <a:sy n="89" d="100"/>
        </p:scale>
        <p:origin x="219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126" d="100"/>
          <a:sy n="126" d="100"/>
        </p:scale>
        <p:origin x="-4360" y="-11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ppes, Kayla J" userId="2f1e3f83-6527-4761-8349-c3c940046f25" providerId="ADAL" clId="{5F42D35D-A794-4C8D-B907-5C6A4DB4DC92}"/>
    <pc:docChg chg="custSel modSld">
      <pc:chgData name="Kappes, Kayla J" userId="2f1e3f83-6527-4761-8349-c3c940046f25" providerId="ADAL" clId="{5F42D35D-A794-4C8D-B907-5C6A4DB4DC92}" dt="2022-04-26T17:02:17.661" v="38" actId="20577"/>
      <pc:docMkLst>
        <pc:docMk/>
      </pc:docMkLst>
      <pc:sldChg chg="modSp">
        <pc:chgData name="Kappes, Kayla J" userId="2f1e3f83-6527-4761-8349-c3c940046f25" providerId="ADAL" clId="{5F42D35D-A794-4C8D-B907-5C6A4DB4DC92}" dt="2022-04-26T17:02:17.661" v="38" actId="20577"/>
        <pc:sldMkLst>
          <pc:docMk/>
          <pc:sldMk cId="1409718424" sldId="269"/>
        </pc:sldMkLst>
        <pc:spChg chg="mod">
          <ac:chgData name="Kappes, Kayla J" userId="2f1e3f83-6527-4761-8349-c3c940046f25" providerId="ADAL" clId="{5F42D35D-A794-4C8D-B907-5C6A4DB4DC92}" dt="2022-04-26T17:02:17.661" v="38" actId="20577"/>
          <ac:spMkLst>
            <pc:docMk/>
            <pc:sldMk cId="1409718424" sldId="269"/>
            <ac:spMk id="3" creationId="{71CB6BA3-8087-4904-AB9B-A42C1534444A}"/>
          </ac:spMkLst>
        </pc:spChg>
        <pc:spChg chg="mod">
          <ac:chgData name="Kappes, Kayla J" userId="2f1e3f83-6527-4761-8349-c3c940046f25" providerId="ADAL" clId="{5F42D35D-A794-4C8D-B907-5C6A4DB4DC92}" dt="2022-04-26T17:01:58.054" v="10" actId="1076"/>
          <ac:spMkLst>
            <pc:docMk/>
            <pc:sldMk cId="1409718424" sldId="269"/>
            <ac:spMk id="4" creationId="{1B0CD95D-AA5C-44C0-A95F-CAAE4EDB6261}"/>
          </ac:spMkLst>
        </pc:spChg>
      </pc:sldChg>
    </pc:docChg>
  </pc:docChgLst>
  <pc:docChgLst>
    <pc:chgData name="Kappes, Kayla J" userId="2f1e3f83-6527-4761-8349-c3c940046f25" providerId="ADAL" clId="{1BC05051-9AC9-4362-AC7A-D245B2225437}"/>
    <pc:docChg chg="custSel modSld">
      <pc:chgData name="Kappes, Kayla J" userId="2f1e3f83-6527-4761-8349-c3c940046f25" providerId="ADAL" clId="{1BC05051-9AC9-4362-AC7A-D245B2225437}" dt="2022-04-21T19:28:03.034" v="91" actId="20577"/>
      <pc:docMkLst>
        <pc:docMk/>
      </pc:docMkLst>
      <pc:sldChg chg="modSp">
        <pc:chgData name="Kappes, Kayla J" userId="2f1e3f83-6527-4761-8349-c3c940046f25" providerId="ADAL" clId="{1BC05051-9AC9-4362-AC7A-D245B2225437}" dt="2022-04-21T19:18:57.050" v="73" actId="20577"/>
        <pc:sldMkLst>
          <pc:docMk/>
          <pc:sldMk cId="2586255710" sldId="256"/>
        </pc:sldMkLst>
        <pc:spChg chg="mod">
          <ac:chgData name="Kappes, Kayla J" userId="2f1e3f83-6527-4761-8349-c3c940046f25" providerId="ADAL" clId="{1BC05051-9AC9-4362-AC7A-D245B2225437}" dt="2022-04-21T19:18:57.050" v="73" actId="20577"/>
          <ac:spMkLst>
            <pc:docMk/>
            <pc:sldMk cId="2586255710" sldId="256"/>
            <ac:spMk id="2" creationId="{00000000-0000-0000-0000-000000000000}"/>
          </ac:spMkLst>
        </pc:spChg>
      </pc:sldChg>
      <pc:sldChg chg="modSp">
        <pc:chgData name="Kappes, Kayla J" userId="2f1e3f83-6527-4761-8349-c3c940046f25" providerId="ADAL" clId="{1BC05051-9AC9-4362-AC7A-D245B2225437}" dt="2022-04-21T19:27:51.188" v="88" actId="20577"/>
        <pc:sldMkLst>
          <pc:docMk/>
          <pc:sldMk cId="2359678967" sldId="257"/>
        </pc:sldMkLst>
        <pc:spChg chg="mod">
          <ac:chgData name="Kappes, Kayla J" userId="2f1e3f83-6527-4761-8349-c3c940046f25" providerId="ADAL" clId="{1BC05051-9AC9-4362-AC7A-D245B2225437}" dt="2022-04-21T19:27:51.188" v="88" actId="20577"/>
          <ac:spMkLst>
            <pc:docMk/>
            <pc:sldMk cId="2359678967" sldId="257"/>
            <ac:spMk id="3" creationId="{934AC804-AE1F-4CD1-BC52-F9B8CB1D719C}"/>
          </ac:spMkLst>
        </pc:spChg>
      </pc:sldChg>
      <pc:sldChg chg="modSp">
        <pc:chgData name="Kappes, Kayla J" userId="2f1e3f83-6527-4761-8349-c3c940046f25" providerId="ADAL" clId="{1BC05051-9AC9-4362-AC7A-D245B2225437}" dt="2022-04-21T19:27:35.756" v="78" actId="115"/>
        <pc:sldMkLst>
          <pc:docMk/>
          <pc:sldMk cId="2277569163" sldId="259"/>
        </pc:sldMkLst>
        <pc:spChg chg="mod">
          <ac:chgData name="Kappes, Kayla J" userId="2f1e3f83-6527-4761-8349-c3c940046f25" providerId="ADAL" clId="{1BC05051-9AC9-4362-AC7A-D245B2225437}" dt="2022-04-21T19:27:35.756" v="78" actId="115"/>
          <ac:spMkLst>
            <pc:docMk/>
            <pc:sldMk cId="2277569163" sldId="259"/>
            <ac:spMk id="2" creationId="{CABD3493-E7A9-44AA-8B8C-915CC44C3506}"/>
          </ac:spMkLst>
        </pc:spChg>
      </pc:sldChg>
      <pc:sldChg chg="modSp">
        <pc:chgData name="Kappes, Kayla J" userId="2f1e3f83-6527-4761-8349-c3c940046f25" providerId="ADAL" clId="{1BC05051-9AC9-4362-AC7A-D245B2225437}" dt="2022-04-21T19:19:38.090" v="75" actId="20577"/>
        <pc:sldMkLst>
          <pc:docMk/>
          <pc:sldMk cId="4277367212" sldId="261"/>
        </pc:sldMkLst>
        <pc:spChg chg="mod">
          <ac:chgData name="Kappes, Kayla J" userId="2f1e3f83-6527-4761-8349-c3c940046f25" providerId="ADAL" clId="{1BC05051-9AC9-4362-AC7A-D245B2225437}" dt="2022-04-21T19:19:38.090" v="75" actId="20577"/>
          <ac:spMkLst>
            <pc:docMk/>
            <pc:sldMk cId="4277367212" sldId="261"/>
            <ac:spMk id="3" creationId="{40750B11-E822-41E3-A6AA-A7F8EC6E6281}"/>
          </ac:spMkLst>
        </pc:spChg>
      </pc:sldChg>
      <pc:sldChg chg="modSp">
        <pc:chgData name="Kappes, Kayla J" userId="2f1e3f83-6527-4761-8349-c3c940046f25" providerId="ADAL" clId="{1BC05051-9AC9-4362-AC7A-D245B2225437}" dt="2022-04-21T19:22:53.033" v="76" actId="1076"/>
        <pc:sldMkLst>
          <pc:docMk/>
          <pc:sldMk cId="1409718424" sldId="269"/>
        </pc:sldMkLst>
        <pc:spChg chg="mod">
          <ac:chgData name="Kappes, Kayla J" userId="2f1e3f83-6527-4761-8349-c3c940046f25" providerId="ADAL" clId="{1BC05051-9AC9-4362-AC7A-D245B2225437}" dt="2022-04-21T19:22:53.033" v="76" actId="1076"/>
          <ac:spMkLst>
            <pc:docMk/>
            <pc:sldMk cId="1409718424" sldId="269"/>
            <ac:spMk id="4" creationId="{1B0CD95D-AA5C-44C0-A95F-CAAE4EDB6261}"/>
          </ac:spMkLst>
        </pc:spChg>
      </pc:sldChg>
      <pc:sldChg chg="modSp">
        <pc:chgData name="Kappes, Kayla J" userId="2f1e3f83-6527-4761-8349-c3c940046f25" providerId="ADAL" clId="{1BC05051-9AC9-4362-AC7A-D245B2225437}" dt="2022-04-21T19:28:03.034" v="91" actId="20577"/>
        <pc:sldMkLst>
          <pc:docMk/>
          <pc:sldMk cId="1108657980" sldId="274"/>
        </pc:sldMkLst>
        <pc:spChg chg="mod">
          <ac:chgData name="Kappes, Kayla J" userId="2f1e3f83-6527-4761-8349-c3c940046f25" providerId="ADAL" clId="{1BC05051-9AC9-4362-AC7A-D245B2225437}" dt="2022-04-21T19:28:03.034" v="91" actId="20577"/>
          <ac:spMkLst>
            <pc:docMk/>
            <pc:sldMk cId="1108657980" sldId="274"/>
            <ac:spMk id="2" creationId="{644966CA-DF47-4CDC-8BB7-9ACF2FD79B0E}"/>
          </ac:spMkLst>
        </pc:spChg>
        <pc:spChg chg="mod">
          <ac:chgData name="Kappes, Kayla J" userId="2f1e3f83-6527-4761-8349-c3c940046f25" providerId="ADAL" clId="{1BC05051-9AC9-4362-AC7A-D245B2225437}" dt="2022-04-21T19:26:44.191" v="77" actId="6549"/>
          <ac:spMkLst>
            <pc:docMk/>
            <pc:sldMk cId="1108657980" sldId="274"/>
            <ac:spMk id="6" creationId="{A034E13D-2234-4E59-89D1-9DB40CF8BD57}"/>
          </ac:spMkLst>
        </pc:spChg>
      </pc:sldChg>
      <pc:sldChg chg="modSp">
        <pc:chgData name="Kappes, Kayla J" userId="2f1e3f83-6527-4761-8349-c3c940046f25" providerId="ADAL" clId="{1BC05051-9AC9-4362-AC7A-D245B2225437}" dt="2022-04-21T19:17:27.470" v="61" actId="20577"/>
        <pc:sldMkLst>
          <pc:docMk/>
          <pc:sldMk cId="3647116565" sldId="275"/>
        </pc:sldMkLst>
        <pc:spChg chg="mod">
          <ac:chgData name="Kappes, Kayla J" userId="2f1e3f83-6527-4761-8349-c3c940046f25" providerId="ADAL" clId="{1BC05051-9AC9-4362-AC7A-D245B2225437}" dt="2022-04-21T19:17:27.470" v="61" actId="20577"/>
          <ac:spMkLst>
            <pc:docMk/>
            <pc:sldMk cId="3647116565" sldId="275"/>
            <ac:spMk id="3" creationId="{5FB6306D-5416-4E2D-912C-B57D00D6A51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78C2719-43FE-644A-B626-6753B45FA92B}" type="datetimeFigureOut">
              <a:rPr lang="en-US" smtClean="0"/>
              <a:pPr/>
              <a:t>4/26/2022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07FC8EE-C86E-AF45-BC7E-F39CAB29729A}" type="slidenum">
              <a:rPr lang="en-US" smtClean="0"/>
              <a:pPr/>
              <a:t>‹#›</a:t>
            </a:fld>
            <a:endParaRPr lang="en-US"/>
          </a:p>
        </p:txBody>
      </p:sp>
    </p:spTree>
    <p:extLst>
      <p:ext uri="{BB962C8B-B14F-4D97-AF65-F5344CB8AC3E}">
        <p14:creationId xmlns:p14="http://schemas.microsoft.com/office/powerpoint/2010/main" val="16163634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a:t>
            </a:fld>
            <a:endParaRPr lang="en-US"/>
          </a:p>
        </p:txBody>
      </p:sp>
    </p:spTree>
    <p:extLst>
      <p:ext uri="{BB962C8B-B14F-4D97-AF65-F5344CB8AC3E}">
        <p14:creationId xmlns:p14="http://schemas.microsoft.com/office/powerpoint/2010/main" val="1584526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of it this way – could an applicant demonstrate their KSAs through their resume to meet your minimum qualifications? </a:t>
            </a:r>
          </a:p>
        </p:txBody>
      </p:sp>
      <p:sp>
        <p:nvSpPr>
          <p:cNvPr id="4" name="Slide Number Placeholder 3"/>
          <p:cNvSpPr>
            <a:spLocks noGrp="1"/>
          </p:cNvSpPr>
          <p:nvPr>
            <p:ph type="sldNum" sz="quarter" idx="5"/>
          </p:nvPr>
        </p:nvSpPr>
        <p:spPr/>
        <p:txBody>
          <a:bodyPr/>
          <a:lstStyle/>
          <a:p>
            <a:fld id="{F07FC8EE-C86E-AF45-BC7E-F39CAB29729A}" type="slidenum">
              <a:rPr lang="en-US" smtClean="0"/>
              <a:pPr/>
              <a:t>10</a:t>
            </a:fld>
            <a:endParaRPr lang="en-US"/>
          </a:p>
        </p:txBody>
      </p:sp>
    </p:spTree>
    <p:extLst>
      <p:ext uri="{BB962C8B-B14F-4D97-AF65-F5344CB8AC3E}">
        <p14:creationId xmlns:p14="http://schemas.microsoft.com/office/powerpoint/2010/main" val="1074255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11</a:t>
            </a:fld>
            <a:endParaRPr lang="en-US"/>
          </a:p>
        </p:txBody>
      </p:sp>
    </p:spTree>
    <p:extLst>
      <p:ext uri="{BB962C8B-B14F-4D97-AF65-F5344CB8AC3E}">
        <p14:creationId xmlns:p14="http://schemas.microsoft.com/office/powerpoint/2010/main" val="25912360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12</a:t>
            </a:fld>
            <a:endParaRPr lang="en-US"/>
          </a:p>
        </p:txBody>
      </p:sp>
    </p:spTree>
    <p:extLst>
      <p:ext uri="{BB962C8B-B14F-4D97-AF65-F5344CB8AC3E}">
        <p14:creationId xmlns:p14="http://schemas.microsoft.com/office/powerpoint/2010/main" val="36979087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13</a:t>
            </a:fld>
            <a:endParaRPr lang="en-US"/>
          </a:p>
        </p:txBody>
      </p:sp>
    </p:spTree>
    <p:extLst>
      <p:ext uri="{BB962C8B-B14F-4D97-AF65-F5344CB8AC3E}">
        <p14:creationId xmlns:p14="http://schemas.microsoft.com/office/powerpoint/2010/main" val="2901417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14</a:t>
            </a:fld>
            <a:endParaRPr lang="en-US"/>
          </a:p>
        </p:txBody>
      </p:sp>
    </p:spTree>
    <p:extLst>
      <p:ext uri="{BB962C8B-B14F-4D97-AF65-F5344CB8AC3E}">
        <p14:creationId xmlns:p14="http://schemas.microsoft.com/office/powerpoint/2010/main" val="4164795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 of Equity 2030 – requires intentional systems and culture change. </a:t>
            </a:r>
          </a:p>
          <a:p>
            <a:endParaRPr lang="en-US" dirty="0"/>
          </a:p>
          <a:p>
            <a:r>
              <a:rPr lang="en-US" dirty="0"/>
              <a:t>Employers will increasingly need to draw workers with postsecondary credentials from diverse and marginalized communities, communities that have historically had a low proportion of their population with higher education credentials. </a:t>
            </a:r>
          </a:p>
        </p:txBody>
      </p:sp>
      <p:sp>
        <p:nvSpPr>
          <p:cNvPr id="4" name="Slide Number Placeholder 3"/>
          <p:cNvSpPr>
            <a:spLocks noGrp="1"/>
          </p:cNvSpPr>
          <p:nvPr>
            <p:ph type="sldNum" sz="quarter" idx="5"/>
          </p:nvPr>
        </p:nvSpPr>
        <p:spPr/>
        <p:txBody>
          <a:bodyPr/>
          <a:lstStyle/>
          <a:p>
            <a:fld id="{F07FC8EE-C86E-AF45-BC7E-F39CAB29729A}" type="slidenum">
              <a:rPr lang="en-US" smtClean="0"/>
              <a:pPr/>
              <a:t>15</a:t>
            </a:fld>
            <a:endParaRPr lang="en-US"/>
          </a:p>
        </p:txBody>
      </p:sp>
    </p:spTree>
    <p:extLst>
      <p:ext uri="{BB962C8B-B14F-4D97-AF65-F5344CB8AC3E}">
        <p14:creationId xmlns:p14="http://schemas.microsoft.com/office/powerpoint/2010/main" val="22946001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16</a:t>
            </a:fld>
            <a:endParaRPr lang="en-US"/>
          </a:p>
        </p:txBody>
      </p:sp>
    </p:spTree>
    <p:extLst>
      <p:ext uri="{BB962C8B-B14F-4D97-AF65-F5344CB8AC3E}">
        <p14:creationId xmlns:p14="http://schemas.microsoft.com/office/powerpoint/2010/main" val="20079224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17</a:t>
            </a:fld>
            <a:endParaRPr lang="en-US"/>
          </a:p>
        </p:txBody>
      </p:sp>
    </p:spTree>
    <p:extLst>
      <p:ext uri="{BB962C8B-B14F-4D97-AF65-F5344CB8AC3E}">
        <p14:creationId xmlns:p14="http://schemas.microsoft.com/office/powerpoint/2010/main" val="36070850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18</a:t>
            </a:fld>
            <a:endParaRPr lang="en-US"/>
          </a:p>
        </p:txBody>
      </p:sp>
    </p:spTree>
    <p:extLst>
      <p:ext uri="{BB962C8B-B14F-4D97-AF65-F5344CB8AC3E}">
        <p14:creationId xmlns:p14="http://schemas.microsoft.com/office/powerpoint/2010/main" val="24574617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19</a:t>
            </a:fld>
            <a:endParaRPr lang="en-US"/>
          </a:p>
        </p:txBody>
      </p:sp>
    </p:spTree>
    <p:extLst>
      <p:ext uri="{BB962C8B-B14F-4D97-AF65-F5344CB8AC3E}">
        <p14:creationId xmlns:p14="http://schemas.microsoft.com/office/powerpoint/2010/main" val="3695264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2</a:t>
            </a:fld>
            <a:endParaRPr lang="en-US"/>
          </a:p>
        </p:txBody>
      </p:sp>
    </p:spTree>
    <p:extLst>
      <p:ext uri="{BB962C8B-B14F-4D97-AF65-F5344CB8AC3E}">
        <p14:creationId xmlns:p14="http://schemas.microsoft.com/office/powerpoint/2010/main" val="4113274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3</a:t>
            </a:fld>
            <a:endParaRPr lang="en-US"/>
          </a:p>
        </p:txBody>
      </p:sp>
    </p:spTree>
    <p:extLst>
      <p:ext uri="{BB962C8B-B14F-4D97-AF65-F5344CB8AC3E}">
        <p14:creationId xmlns:p14="http://schemas.microsoft.com/office/powerpoint/2010/main" val="4100772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4</a:t>
            </a:fld>
            <a:endParaRPr lang="en-US"/>
          </a:p>
        </p:txBody>
      </p:sp>
    </p:spTree>
    <p:extLst>
      <p:ext uri="{BB962C8B-B14F-4D97-AF65-F5344CB8AC3E}">
        <p14:creationId xmlns:p14="http://schemas.microsoft.com/office/powerpoint/2010/main" val="61024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5</a:t>
            </a:fld>
            <a:endParaRPr lang="en-US"/>
          </a:p>
        </p:txBody>
      </p:sp>
    </p:spTree>
    <p:extLst>
      <p:ext uri="{BB962C8B-B14F-4D97-AF65-F5344CB8AC3E}">
        <p14:creationId xmlns:p14="http://schemas.microsoft.com/office/powerpoint/2010/main" val="16559713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6</a:t>
            </a:fld>
            <a:endParaRPr lang="en-US"/>
          </a:p>
        </p:txBody>
      </p:sp>
    </p:spTree>
    <p:extLst>
      <p:ext uri="{BB962C8B-B14F-4D97-AF65-F5344CB8AC3E}">
        <p14:creationId xmlns:p14="http://schemas.microsoft.com/office/powerpoint/2010/main" val="2522080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position has been designated as weather and emergency essential. In the event of a University closure or emergency event, incumbent is required to report to work and respond as requested. Refer to Minnesota State Board Policy 4.4 Weather / Short Term Emergency Closings at: http://www.minnstate.edu/board/policy/404.html </a:t>
            </a:r>
          </a:p>
          <a:p>
            <a:endParaRPr lang="en-US" dirty="0"/>
          </a:p>
          <a:p>
            <a:r>
              <a:rPr lang="en-US" dirty="0"/>
              <a:t>Positions and employees of the University who provide services that are essential to the well-being of students, those service activities available for students living on campus, and those functions deemed essential to personal safety and the protection or preservations of the State’s investments such as property during an emergency.</a:t>
            </a:r>
          </a:p>
          <a:p>
            <a:endParaRPr lang="en-US" dirty="0"/>
          </a:p>
        </p:txBody>
      </p:sp>
      <p:sp>
        <p:nvSpPr>
          <p:cNvPr id="4" name="Slide Number Placeholder 3"/>
          <p:cNvSpPr>
            <a:spLocks noGrp="1"/>
          </p:cNvSpPr>
          <p:nvPr>
            <p:ph type="sldNum" sz="quarter" idx="5"/>
          </p:nvPr>
        </p:nvSpPr>
        <p:spPr/>
        <p:txBody>
          <a:bodyPr/>
          <a:lstStyle/>
          <a:p>
            <a:fld id="{F07FC8EE-C86E-AF45-BC7E-F39CAB29729A}" type="slidenum">
              <a:rPr lang="en-US" smtClean="0"/>
              <a:pPr/>
              <a:t>7</a:t>
            </a:fld>
            <a:endParaRPr lang="en-US"/>
          </a:p>
        </p:txBody>
      </p:sp>
    </p:spTree>
    <p:extLst>
      <p:ext uri="{BB962C8B-B14F-4D97-AF65-F5344CB8AC3E}">
        <p14:creationId xmlns:p14="http://schemas.microsoft.com/office/powerpoint/2010/main" val="1469405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the “action word definitions” as a resource! </a:t>
            </a:r>
          </a:p>
          <a:p>
            <a:endParaRPr lang="en-US" dirty="0"/>
          </a:p>
          <a:p>
            <a:r>
              <a:rPr lang="en-US" dirty="0"/>
              <a:t>Often used responsibility statements: Perform other duties as assigned to ensure the smooth functioning of the department and maintain the reputation of the college as a viable business partner.</a:t>
            </a:r>
          </a:p>
        </p:txBody>
      </p:sp>
      <p:sp>
        <p:nvSpPr>
          <p:cNvPr id="4" name="Slide Number Placeholder 3"/>
          <p:cNvSpPr>
            <a:spLocks noGrp="1"/>
          </p:cNvSpPr>
          <p:nvPr>
            <p:ph type="sldNum" sz="quarter" idx="5"/>
          </p:nvPr>
        </p:nvSpPr>
        <p:spPr/>
        <p:txBody>
          <a:bodyPr/>
          <a:lstStyle/>
          <a:p>
            <a:fld id="{F07FC8EE-C86E-AF45-BC7E-F39CAB29729A}" type="slidenum">
              <a:rPr lang="en-US" smtClean="0"/>
              <a:pPr/>
              <a:t>8</a:t>
            </a:fld>
            <a:endParaRPr lang="en-US"/>
          </a:p>
        </p:txBody>
      </p:sp>
    </p:spTree>
    <p:extLst>
      <p:ext uri="{BB962C8B-B14F-4D97-AF65-F5344CB8AC3E}">
        <p14:creationId xmlns:p14="http://schemas.microsoft.com/office/powerpoint/2010/main" val="3591532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07FC8EE-C86E-AF45-BC7E-F39CAB29729A}" type="slidenum">
              <a:rPr lang="en-US" smtClean="0"/>
              <a:pPr/>
              <a:t>9</a:t>
            </a:fld>
            <a:endParaRPr lang="en-US"/>
          </a:p>
        </p:txBody>
      </p:sp>
    </p:spTree>
    <p:extLst>
      <p:ext uri="{BB962C8B-B14F-4D97-AF65-F5344CB8AC3E}">
        <p14:creationId xmlns:p14="http://schemas.microsoft.com/office/powerpoint/2010/main" val="183444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130425"/>
            <a:ext cx="70866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2E57AE-AC13-8E4F-8676-A94BACF8331E}" type="datetimeFigureOut">
              <a:rPr lang="en-US" smtClean="0"/>
              <a:pPr/>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805591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horz"/>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7"/>
          <p:cNvSpPr>
            <a:spLocks noGrp="1"/>
          </p:cNvSpPr>
          <p:nvPr>
            <p:ph type="title"/>
          </p:nvPr>
        </p:nvSpPr>
        <p:spPr/>
        <p:txBody>
          <a:bodyPr/>
          <a:lstStyle/>
          <a:p>
            <a:r>
              <a:rPr lang="en-US"/>
              <a:t>Click to edit Master title style</a:t>
            </a:r>
          </a:p>
        </p:txBody>
      </p:sp>
      <p:sp>
        <p:nvSpPr>
          <p:cNvPr id="9" name="Date Placeholder 8"/>
          <p:cNvSpPr>
            <a:spLocks noGrp="1"/>
          </p:cNvSpPr>
          <p:nvPr>
            <p:ph type="dt" sz="half" idx="10"/>
          </p:nvPr>
        </p:nvSpPr>
        <p:spPr/>
        <p:txBody>
          <a:bodyPr/>
          <a:lstStyle/>
          <a:p>
            <a:fld id="{F32E57AE-AC13-8E4F-8676-A94BACF8331E}" type="datetimeFigureOut">
              <a:rPr lang="en-US" smtClean="0"/>
              <a:pPr/>
              <a:t>4/26/2022</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46B284F5-A660-814B-AF99-F125251820F3}" type="slidenum">
              <a:rPr lang="en-US" smtClean="0"/>
              <a:pPr/>
              <a:t>‹#›</a:t>
            </a:fld>
            <a:endParaRPr lang="en-US" dirty="0"/>
          </a:p>
        </p:txBody>
      </p:sp>
    </p:spTree>
    <p:extLst>
      <p:ext uri="{BB962C8B-B14F-4D97-AF65-F5344CB8AC3E}">
        <p14:creationId xmlns:p14="http://schemas.microsoft.com/office/powerpoint/2010/main" val="2764125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2E57AE-AC13-8E4F-8676-A94BACF8331E}" type="datetimeFigureOut">
              <a:rPr lang="en-US" smtClean="0"/>
              <a:pPr/>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1076527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2E57AE-AC13-8E4F-8676-A94BACF8331E}" type="datetimeFigureOut">
              <a:rPr lang="en-US" smtClean="0"/>
              <a:pPr/>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1502020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21159" y="4406900"/>
            <a:ext cx="7073553"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421159" y="2906713"/>
            <a:ext cx="707355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2E57AE-AC13-8E4F-8676-A94BACF8331E}" type="datetimeFigureOut">
              <a:rPr lang="en-US" smtClean="0"/>
              <a:pPr/>
              <a:t>4/26/2022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3922398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21159" y="1600200"/>
            <a:ext cx="3401717" cy="414472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25250" y="1600200"/>
            <a:ext cx="3561549" cy="414472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32E57AE-AC13-8E4F-8676-A94BACF8331E}" type="datetimeFigureOut">
              <a:rPr lang="en-US" smtClean="0"/>
              <a:pPr/>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3744082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21159" y="1535113"/>
            <a:ext cx="341683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21159" y="2174875"/>
            <a:ext cx="3416835" cy="35851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47929" y="1535113"/>
            <a:ext cx="353887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47929" y="2174875"/>
            <a:ext cx="3538871" cy="358516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32E57AE-AC13-8E4F-8676-A94BACF8331E}" type="datetimeFigureOut">
              <a:rPr lang="en-US" smtClean="0"/>
              <a:pPr/>
              <a:t>4/26/2022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121230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2E57AE-AC13-8E4F-8676-A94BACF8331E}" type="datetimeFigureOut">
              <a:rPr lang="en-US" smtClean="0"/>
              <a:pPr/>
              <a:t>4/26/2022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3778508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2E57AE-AC13-8E4F-8676-A94BACF8331E}" type="datetimeFigureOut">
              <a:rPr lang="en-US" smtClean="0"/>
              <a:pPr/>
              <a:t>4/26/2022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3536824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17240" y="273050"/>
            <a:ext cx="2566548" cy="116205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112296" y="273051"/>
            <a:ext cx="4574504" cy="5381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17240" y="1435100"/>
            <a:ext cx="2566548" cy="42191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2E57AE-AC13-8E4F-8676-A94BACF8331E}" type="datetimeFigureOut">
              <a:rPr lang="en-US" smtClean="0"/>
              <a:pPr/>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789958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3700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2E57AE-AC13-8E4F-8676-A94BACF8331E}" type="datetimeFigureOut">
              <a:rPr lang="en-US" smtClean="0"/>
              <a:pPr/>
              <a:t>4/26/2022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B284F5-A660-814B-AF99-F125251820F3}" type="slidenum">
              <a:rPr lang="en-US" smtClean="0"/>
              <a:pPr/>
              <a:t>‹#›</a:t>
            </a:fld>
            <a:endParaRPr lang="en-US"/>
          </a:p>
        </p:txBody>
      </p:sp>
    </p:spTree>
    <p:extLst>
      <p:ext uri="{BB962C8B-B14F-4D97-AF65-F5344CB8AC3E}">
        <p14:creationId xmlns:p14="http://schemas.microsoft.com/office/powerpoint/2010/main" val="792352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21160" y="274638"/>
            <a:ext cx="7265639"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21160" y="1600201"/>
            <a:ext cx="7265640" cy="41069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21160" y="6005484"/>
            <a:ext cx="116964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E57AE-AC13-8E4F-8676-A94BACF8331E}" type="datetimeFigureOut">
              <a:rPr lang="en-US" smtClean="0"/>
              <a:pPr/>
              <a:t>4/26/2022</a:t>
            </a:fld>
            <a:endParaRPr lang="en-US" dirty="0"/>
          </a:p>
        </p:txBody>
      </p:sp>
      <p:sp>
        <p:nvSpPr>
          <p:cNvPr id="5" name="Footer Placeholder 4"/>
          <p:cNvSpPr>
            <a:spLocks noGrp="1"/>
          </p:cNvSpPr>
          <p:nvPr>
            <p:ph type="ftr" sz="quarter" idx="3"/>
          </p:nvPr>
        </p:nvSpPr>
        <p:spPr>
          <a:xfrm>
            <a:off x="2781848" y="6005484"/>
            <a:ext cx="184448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06030" y="6011325"/>
            <a:ext cx="87041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B284F5-A660-814B-AF99-F125251820F3}" type="slidenum">
              <a:rPr lang="en-US" smtClean="0"/>
              <a:pPr/>
              <a:t>‹#›</a:t>
            </a:fld>
            <a:endParaRPr lang="en-US" dirty="0"/>
          </a:p>
        </p:txBody>
      </p:sp>
    </p:spTree>
    <p:extLst>
      <p:ext uri="{BB962C8B-B14F-4D97-AF65-F5344CB8AC3E}">
        <p14:creationId xmlns:p14="http://schemas.microsoft.com/office/powerpoint/2010/main" val="1291273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nstate.edu/globalassets/human-resources/class-required-minimum-qualifications-for-afscme-job-classifications.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gender-decoder.katmatfield.com/"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mnstate.edu/globalassets/human-resources/sample-classified-position-description.doc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s://www.mnstate.edu/globalassets/human-resources/class-supervisory-functions.pdf" TargetMode="External"/><Relationship Id="rId3" Type="http://schemas.openxmlformats.org/officeDocument/2006/relationships/hyperlink" Target="https://www.mnstate.edu/human-resources/supervisor-resources/position-evaluations/" TargetMode="External"/><Relationship Id="rId7" Type="http://schemas.openxmlformats.org/officeDocument/2006/relationships/hyperlink" Target="https://www.mnstate.edu/globalassets/human-resources/class-its-position-allocation-matrix.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www.mnstate.edu/globalassets/human-resources/class-required-minimum-qualifications-for-afscme-job-classifications.pdf" TargetMode="External"/><Relationship Id="rId5" Type="http://schemas.openxmlformats.org/officeDocument/2006/relationships/hyperlink" Target="https://mn.gov/mmb/job-class-specs/" TargetMode="External"/><Relationship Id="rId4" Type="http://schemas.openxmlformats.org/officeDocument/2006/relationships/hyperlink" Target="https://www.mnstate.edu/globalassets/human-resources/action-word-definitions-for-pds.pdf"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myedmondsnews.com/2018/04/live-in-edmonds-what-do-you-call-yourself/question-mark-1019820_128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nstate.edu/globalassets/human-resources/class-supervisory-function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955800"/>
            <a:ext cx="7502434" cy="1470025"/>
          </a:xfrm>
        </p:spPr>
        <p:txBody>
          <a:bodyPr>
            <a:normAutofit fontScale="90000"/>
          </a:bodyPr>
          <a:lstStyle/>
          <a:p>
            <a:r>
              <a:rPr lang="en-US" dirty="0">
                <a:latin typeface="Verdana"/>
                <a:cs typeface="Verdana"/>
              </a:rPr>
              <a:t>Supervisor’s Guide to Writing </a:t>
            </a:r>
            <a:r>
              <a:rPr lang="en-US" u="sng" dirty="0">
                <a:latin typeface="Verdana"/>
                <a:cs typeface="Verdana"/>
              </a:rPr>
              <a:t>Classified </a:t>
            </a:r>
            <a:br>
              <a:rPr lang="en-US" dirty="0">
                <a:latin typeface="Verdana"/>
                <a:cs typeface="Verdana"/>
              </a:rPr>
            </a:br>
            <a:r>
              <a:rPr lang="en-US" dirty="0">
                <a:latin typeface="Verdana"/>
                <a:cs typeface="Verdana"/>
              </a:rPr>
              <a:t>Position Descriptions</a:t>
            </a:r>
          </a:p>
        </p:txBody>
      </p:sp>
      <p:sp>
        <p:nvSpPr>
          <p:cNvPr id="3" name="Subtitle 2"/>
          <p:cNvSpPr>
            <a:spLocks noGrp="1"/>
          </p:cNvSpPr>
          <p:nvPr>
            <p:ph type="subTitle" idx="1"/>
          </p:nvPr>
        </p:nvSpPr>
        <p:spPr>
          <a:xfrm>
            <a:off x="1922417" y="3997036"/>
            <a:ext cx="6400800" cy="1752600"/>
          </a:xfrm>
        </p:spPr>
        <p:txBody>
          <a:bodyPr/>
          <a:lstStyle/>
          <a:p>
            <a:r>
              <a:rPr lang="en-US" dirty="0">
                <a:latin typeface="Verdana"/>
                <a:cs typeface="Verdana"/>
              </a:rPr>
              <a:t>Office of Human Resources</a:t>
            </a:r>
          </a:p>
          <a:p>
            <a:r>
              <a:rPr lang="en-US" dirty="0">
                <a:latin typeface="Verdana"/>
                <a:cs typeface="Verdana"/>
              </a:rPr>
              <a:t>April 2022</a:t>
            </a:r>
          </a:p>
        </p:txBody>
      </p:sp>
    </p:spTree>
    <p:extLst>
      <p:ext uri="{BB962C8B-B14F-4D97-AF65-F5344CB8AC3E}">
        <p14:creationId xmlns:p14="http://schemas.microsoft.com/office/powerpoint/2010/main" val="2586255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398068" y="1610279"/>
            <a:ext cx="7265640" cy="4275182"/>
          </a:xfrm>
        </p:spPr>
        <p:txBody>
          <a:bodyPr>
            <a:normAutofit fontScale="25000" lnSpcReduction="20000"/>
          </a:bodyPr>
          <a:lstStyle/>
          <a:p>
            <a:pPr marL="0" indent="0" algn="ctr">
              <a:buNone/>
            </a:pPr>
            <a:r>
              <a:rPr lang="en-US" sz="5600" dirty="0"/>
              <a:t>The </a:t>
            </a:r>
            <a:r>
              <a:rPr lang="en-US" sz="5600" b="1" dirty="0">
                <a:solidFill>
                  <a:srgbClr val="C00000"/>
                </a:solidFill>
              </a:rPr>
              <a:t>knowledge, skills, and abilities </a:t>
            </a:r>
            <a:r>
              <a:rPr lang="en-US" sz="5600" dirty="0"/>
              <a:t>focus on the minimum qualifications necessary to do the job and an employee </a:t>
            </a:r>
            <a:r>
              <a:rPr lang="en-US" sz="5600" b="1" dirty="0"/>
              <a:t>must</a:t>
            </a:r>
            <a:r>
              <a:rPr lang="en-US" sz="5600" dirty="0"/>
              <a:t> have to be qualified to enter the job. Relevant KSAs can include subject knowledge, program knowledge, personal characteristics, technical/specialized knowledge or skills and should be limited to </a:t>
            </a:r>
            <a:r>
              <a:rPr lang="en-US" sz="5600" b="1" dirty="0"/>
              <a:t>no more than 7 minimum qualifications</a:t>
            </a:r>
            <a:r>
              <a:rPr lang="en-US" sz="5600" dirty="0"/>
              <a:t>. Examples could include: </a:t>
            </a:r>
          </a:p>
          <a:p>
            <a:endParaRPr lang="en-US" sz="5600" dirty="0"/>
          </a:p>
          <a:p>
            <a:pPr lvl="1"/>
            <a:r>
              <a:rPr lang="en-US" sz="5600" dirty="0"/>
              <a:t>BA/BS [</a:t>
            </a:r>
            <a:r>
              <a:rPr lang="en-US" sz="5600" i="1" dirty="0"/>
              <a:t>in specific field as warranted</a:t>
            </a:r>
            <a:r>
              <a:rPr lang="en-US" sz="5600" dirty="0"/>
              <a:t>] with at least 2 years of experience or a combination of related education and work experience to equal 6 years.</a:t>
            </a:r>
          </a:p>
          <a:p>
            <a:pPr lvl="1"/>
            <a:r>
              <a:rPr lang="en-US" sz="5600" dirty="0"/>
              <a:t>Written and oral communication skills sufficient to prepare messages and materials for diverse audiences and clearly explain, discuss, and present complex ideas, regulations, policies and/or procedures</a:t>
            </a:r>
          </a:p>
          <a:p>
            <a:pPr lvl="1"/>
            <a:r>
              <a:rPr lang="en-US" sz="5600" dirty="0"/>
              <a:t>Ability to lead and motivate others to achieve objectives.</a:t>
            </a:r>
          </a:p>
          <a:p>
            <a:pPr lvl="1"/>
            <a:r>
              <a:rPr lang="en-US" sz="5600" dirty="0"/>
              <a:t>Ability to analyze problems, identify alternative solutions, project consequences of proposed actions and implement recommendations in support of goals.</a:t>
            </a:r>
          </a:p>
          <a:p>
            <a:pPr lvl="1"/>
            <a:r>
              <a:rPr lang="en-US" sz="5600" dirty="0"/>
              <a:t>Experience managing and prioritizing multiple tasks and work both independently and as part of a team.</a:t>
            </a:r>
          </a:p>
          <a:p>
            <a:pPr lvl="1"/>
            <a:r>
              <a:rPr lang="en-US" sz="5600" dirty="0"/>
              <a:t>Evidence of establishing and interpreting policies, procedures and principles relative to highly sensitive and complex issues</a:t>
            </a:r>
          </a:p>
          <a:p>
            <a:pPr marL="0" indent="0">
              <a:buNone/>
            </a:pPr>
            <a:endParaRPr lang="en-US" sz="5600" dirty="0"/>
          </a:p>
          <a:p>
            <a:pPr marL="0" indent="0">
              <a:buNone/>
            </a:pPr>
            <a:r>
              <a:rPr lang="en-US" sz="5600" b="1" i="1" u="sng" dirty="0"/>
              <a:t>*Note:</a:t>
            </a:r>
            <a:r>
              <a:rPr lang="en-US" sz="5600" b="1" i="1" dirty="0"/>
              <a:t> </a:t>
            </a:r>
            <a:r>
              <a:rPr lang="en-US" sz="5600" i="1" dirty="0"/>
              <a:t>For AFSCME positions, there is a </a:t>
            </a:r>
            <a:r>
              <a:rPr lang="en-US" sz="5600" i="1" dirty="0">
                <a:hlinkClick r:id="rId3"/>
              </a:rPr>
              <a:t>standard menu of approved position qualifications </a:t>
            </a:r>
            <a:r>
              <a:rPr lang="en-US" sz="5600" i="1" dirty="0"/>
              <a:t>to use. </a:t>
            </a:r>
          </a:p>
          <a:p>
            <a:pPr marL="0" indent="0">
              <a:buNone/>
            </a:pPr>
            <a:br>
              <a:rPr lang="en-US" sz="5600" dirty="0"/>
            </a:br>
            <a:r>
              <a:rPr lang="en-US" sz="5600" dirty="0"/>
              <a:t>The </a:t>
            </a:r>
            <a:r>
              <a:rPr lang="en-US" sz="5600" b="1" dirty="0"/>
              <a:t>preferred qualifications</a:t>
            </a:r>
            <a:r>
              <a:rPr lang="en-US" sz="5600" dirty="0"/>
              <a:t> are a desired type of experience and not essential to enter the job. </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1086768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398068" y="1803402"/>
            <a:ext cx="7265640" cy="4275182"/>
          </a:xfrm>
        </p:spPr>
        <p:txBody>
          <a:bodyPr>
            <a:normAutofit fontScale="92500" lnSpcReduction="10000"/>
          </a:bodyPr>
          <a:lstStyle/>
          <a:p>
            <a:pPr marL="0" indent="0" algn="ctr">
              <a:buNone/>
            </a:pPr>
            <a:r>
              <a:rPr lang="en-US" sz="3400" dirty="0"/>
              <a:t>In the </a:t>
            </a:r>
            <a:r>
              <a:rPr lang="en-US" sz="3400" b="1" dirty="0">
                <a:solidFill>
                  <a:srgbClr val="C00000"/>
                </a:solidFill>
              </a:rPr>
              <a:t>relationships</a:t>
            </a:r>
            <a:r>
              <a:rPr lang="en-US" sz="3400" dirty="0"/>
              <a:t> section, describe the position’s role in what and how information will be shared and with what individuals and/or groups within and outside the organization. Include whether the position acts directly or in an advisory or consultative way in planning, organizing, coordinating, directing, executing, and/or controlling work. </a:t>
            </a: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3174160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398068" y="1803402"/>
            <a:ext cx="7265640" cy="4275182"/>
          </a:xfrm>
        </p:spPr>
        <p:txBody>
          <a:bodyPr>
            <a:normAutofit fontScale="92500"/>
          </a:bodyPr>
          <a:lstStyle/>
          <a:p>
            <a:pPr marL="0" indent="0" algn="ctr">
              <a:buNone/>
            </a:pPr>
            <a:r>
              <a:rPr lang="en-US" sz="3400" dirty="0"/>
              <a:t>In the </a:t>
            </a:r>
            <a:r>
              <a:rPr lang="en-US" sz="3400" b="1" dirty="0">
                <a:solidFill>
                  <a:srgbClr val="C00000"/>
                </a:solidFill>
              </a:rPr>
              <a:t>problem solving</a:t>
            </a:r>
            <a:r>
              <a:rPr lang="en-US" sz="3400" dirty="0"/>
              <a:t> section, describe examples of the problem solving required in the job in the form of analyzing, reasoning, evaluating, creating, using judgement, and arriving at conclusions. Describe the degree to which the employee’s problem solving must take into account established rules, methods, procedures, policies, etc. </a:t>
            </a:r>
            <a:endParaRPr lang="en-US" dirty="0"/>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74236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398068" y="1803402"/>
            <a:ext cx="7265640" cy="4275182"/>
          </a:xfrm>
        </p:spPr>
        <p:txBody>
          <a:bodyPr>
            <a:normAutofit fontScale="92500" lnSpcReduction="20000"/>
          </a:bodyPr>
          <a:lstStyle/>
          <a:p>
            <a:pPr marL="0" indent="0" algn="ctr">
              <a:buNone/>
            </a:pPr>
            <a:r>
              <a:rPr lang="en-US" sz="3400" dirty="0"/>
              <a:t>In the </a:t>
            </a:r>
            <a:r>
              <a:rPr lang="en-US" sz="3400" b="1" dirty="0">
                <a:solidFill>
                  <a:srgbClr val="C00000"/>
                </a:solidFill>
              </a:rPr>
              <a:t>freedom to act </a:t>
            </a:r>
            <a:r>
              <a:rPr lang="en-US" sz="3400" dirty="0"/>
              <a:t>section, d</a:t>
            </a:r>
            <a:r>
              <a:rPr lang="en-US" dirty="0"/>
              <a:t>escribe the extent to which the position is responsible for actions and their consequences and/or end results. Supervisory positions should require the use of independent judgement. </a:t>
            </a:r>
          </a:p>
          <a:p>
            <a:pPr marL="0" indent="0" algn="ctr">
              <a:buNone/>
            </a:pPr>
            <a:br>
              <a:rPr lang="en-US" dirty="0"/>
            </a:br>
            <a:r>
              <a:rPr lang="en-US" b="1" dirty="0"/>
              <a:t>More simply stated, describe the decisions the position needs to make regularly and those decisions that must be raised to another level of the organization. </a:t>
            </a: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3489150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DAC05-4FA2-42CD-925E-005CA85D9A6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endParaRPr lang="en-US" dirty="0"/>
          </a:p>
        </p:txBody>
      </p:sp>
      <p:sp>
        <p:nvSpPr>
          <p:cNvPr id="3" name="Content Placeholder 2">
            <a:extLst>
              <a:ext uri="{FF2B5EF4-FFF2-40B4-BE49-F238E27FC236}">
                <a16:creationId xmlns:a16="http://schemas.microsoft.com/office/drawing/2014/main" id="{5FB6306D-5416-4E2D-912C-B57D00D6A516}"/>
              </a:ext>
            </a:extLst>
          </p:cNvPr>
          <p:cNvSpPr>
            <a:spLocks noGrp="1"/>
          </p:cNvSpPr>
          <p:nvPr>
            <p:ph idx="1"/>
          </p:nvPr>
        </p:nvSpPr>
        <p:spPr/>
        <p:txBody>
          <a:bodyPr>
            <a:normAutofit fontScale="92500" lnSpcReduction="10000"/>
          </a:bodyPr>
          <a:lstStyle/>
          <a:p>
            <a:pPr marL="0" indent="0" algn="ctr">
              <a:buNone/>
            </a:pPr>
            <a:r>
              <a:rPr lang="en-US" dirty="0"/>
              <a:t>All of the sections of the PD should be job-related and compliment each other. Responsibilities and tasks you identify, should support the KSAs you define.  For example: </a:t>
            </a:r>
          </a:p>
          <a:p>
            <a:pPr marL="0" indent="0" algn="ctr">
              <a:buNone/>
            </a:pPr>
            <a:endParaRPr lang="en-US" dirty="0"/>
          </a:p>
          <a:p>
            <a:pPr marL="0" indent="0" algn="ctr">
              <a:buNone/>
            </a:pPr>
            <a:r>
              <a:rPr lang="en-US" i="1" dirty="0"/>
              <a:t>If your defined responsibilities don’t require tasks that require a driver’s license, then it wouldn’t be appropriate to include a requirement of a driver’s license in your KSAs. </a:t>
            </a:r>
          </a:p>
        </p:txBody>
      </p:sp>
    </p:spTree>
    <p:extLst>
      <p:ext uri="{BB962C8B-B14F-4D97-AF65-F5344CB8AC3E}">
        <p14:creationId xmlns:p14="http://schemas.microsoft.com/office/powerpoint/2010/main" val="36471165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Diagram&#10;&#10;Description automatically generated">
            <a:extLst>
              <a:ext uri="{FF2B5EF4-FFF2-40B4-BE49-F238E27FC236}">
                <a16:creationId xmlns:a16="http://schemas.microsoft.com/office/drawing/2014/main" id="{28486C92-AEB8-4E4E-8EE5-E031AC9F6C39}"/>
              </a:ext>
            </a:extLst>
          </p:cNvPr>
          <p:cNvPicPr>
            <a:picLocks noChangeAspect="1"/>
          </p:cNvPicPr>
          <p:nvPr/>
        </p:nvPicPr>
        <p:blipFill>
          <a:blip r:embed="rId3"/>
          <a:stretch>
            <a:fillRect/>
          </a:stretch>
        </p:blipFill>
        <p:spPr>
          <a:xfrm>
            <a:off x="6416699" y="2959186"/>
            <a:ext cx="2727301" cy="2475926"/>
          </a:xfrm>
          <a:prstGeom prst="rect">
            <a:avLst/>
          </a:prstGeom>
        </p:spPr>
      </p:pic>
      <p:sp>
        <p:nvSpPr>
          <p:cNvPr id="2" name="Title 1">
            <a:extLst>
              <a:ext uri="{FF2B5EF4-FFF2-40B4-BE49-F238E27FC236}">
                <a16:creationId xmlns:a16="http://schemas.microsoft.com/office/drawing/2014/main" id="{103427C6-584B-47ED-906E-41DB58FC338C}"/>
              </a:ext>
            </a:extLst>
          </p:cNvPr>
          <p:cNvSpPr>
            <a:spLocks noGrp="1"/>
          </p:cNvSpPr>
          <p:nvPr>
            <p:ph type="title"/>
          </p:nvPr>
        </p:nvSpPr>
        <p:spPr/>
        <p:txBody>
          <a:bodyPr>
            <a:normAutofit fontScale="90000"/>
          </a:bodyPr>
          <a:lstStyle/>
          <a:p>
            <a:r>
              <a:rPr lang="en-US" u="sng" dirty="0"/>
              <a:t>Diversity &amp; Inclusion in </a:t>
            </a:r>
            <a:br>
              <a:rPr lang="en-US" u="sng" dirty="0"/>
            </a:br>
            <a:r>
              <a:rPr lang="en-US" u="sng" dirty="0"/>
              <a:t>Position Descriptions </a:t>
            </a:r>
          </a:p>
        </p:txBody>
      </p:sp>
      <p:sp>
        <p:nvSpPr>
          <p:cNvPr id="3" name="Content Placeholder 2">
            <a:extLst>
              <a:ext uri="{FF2B5EF4-FFF2-40B4-BE49-F238E27FC236}">
                <a16:creationId xmlns:a16="http://schemas.microsoft.com/office/drawing/2014/main" id="{94C409BF-EC44-4EE3-B9E0-EA03E368A2A2}"/>
              </a:ext>
            </a:extLst>
          </p:cNvPr>
          <p:cNvSpPr>
            <a:spLocks noGrp="1"/>
          </p:cNvSpPr>
          <p:nvPr>
            <p:ph idx="1"/>
          </p:nvPr>
        </p:nvSpPr>
        <p:spPr>
          <a:xfrm>
            <a:off x="1448292" y="1655011"/>
            <a:ext cx="7416486" cy="1271069"/>
          </a:xfrm>
        </p:spPr>
        <p:txBody>
          <a:bodyPr>
            <a:normAutofit fontScale="47500" lnSpcReduction="20000"/>
          </a:bodyPr>
          <a:lstStyle/>
          <a:p>
            <a:pPr marL="0" indent="0" algn="ctr">
              <a:buNone/>
            </a:pPr>
            <a:r>
              <a:rPr lang="en-US" sz="3700" dirty="0"/>
              <a:t>Crafting diverse and inclusive position descriptions means being thoughtful and intentional about acknowledging and countering unconscious bias. It also reaffirms MSU Moorhead’s commitment to building an inclusive workplace, regardless of gender, background, disability or other status. Some areas for consideration: </a:t>
            </a:r>
          </a:p>
          <a:p>
            <a:endParaRPr lang="en-US" sz="3700" dirty="0"/>
          </a:p>
          <a:p>
            <a:pPr marL="0" indent="0">
              <a:buNone/>
            </a:pPr>
            <a:endParaRPr lang="en-US" dirty="0"/>
          </a:p>
        </p:txBody>
      </p:sp>
      <p:sp>
        <p:nvSpPr>
          <p:cNvPr id="15" name="TextBox 14">
            <a:extLst>
              <a:ext uri="{FF2B5EF4-FFF2-40B4-BE49-F238E27FC236}">
                <a16:creationId xmlns:a16="http://schemas.microsoft.com/office/drawing/2014/main" id="{FF6B8CF4-2D74-47B4-AD1A-CF8C49B98F9E}"/>
              </a:ext>
            </a:extLst>
          </p:cNvPr>
          <p:cNvSpPr txBox="1"/>
          <p:nvPr/>
        </p:nvSpPr>
        <p:spPr>
          <a:xfrm>
            <a:off x="1448292" y="2926080"/>
            <a:ext cx="5081600" cy="3231654"/>
          </a:xfrm>
          <a:prstGeom prst="rect">
            <a:avLst/>
          </a:prstGeom>
          <a:noFill/>
        </p:spPr>
        <p:txBody>
          <a:bodyPr wrap="square" rtlCol="0">
            <a:spAutoFit/>
          </a:bodyPr>
          <a:lstStyle/>
          <a:p>
            <a:pPr marL="171450" indent="-171450">
              <a:buFont typeface="Arial" panose="020B0604020202020204" pitchFamily="34" charset="0"/>
              <a:buChar char="•"/>
            </a:pPr>
            <a:r>
              <a:rPr lang="en-US" sz="1200" dirty="0"/>
              <a:t>Avoid overly narrowing qualifications or areas of knowledge. Consider competencies, transferable skills, and equivalent experience when developing requirements. For example, most positions within the Minnesota State System require use of ISRS. Rather than requiring experience or knowledge of ISRS, consider other technologies. This allows the applicant pool to be more broad, and include more traditionally underrepresented and protected groups. </a:t>
            </a:r>
          </a:p>
          <a:p>
            <a:endParaRPr lang="en-US" sz="1200" dirty="0"/>
          </a:p>
          <a:p>
            <a:pPr marL="171450" indent="-171450">
              <a:buFont typeface="Arial" panose="020B0604020202020204" pitchFamily="34" charset="0"/>
              <a:buChar char="•"/>
            </a:pPr>
            <a:r>
              <a:rPr lang="en-US" sz="1200" dirty="0"/>
              <a:t>Avoid pronouns and gender-coded words. When it comes to pronouns, you might consider replacing “he or she” with “they” or simply reference “the position focuses on…” as an example. Gender-coded words can be biased as masculine or feminine. Consider using the </a:t>
            </a:r>
            <a:r>
              <a:rPr lang="en-US" sz="1200" dirty="0">
                <a:hlinkClick r:id="rId4"/>
              </a:rPr>
              <a:t>gender decoder tool</a:t>
            </a:r>
            <a:r>
              <a:rPr lang="en-US" sz="1200" dirty="0"/>
              <a:t>. </a:t>
            </a:r>
            <a:br>
              <a:rPr lang="en-US" sz="1200" dirty="0"/>
            </a:br>
            <a:endParaRPr lang="en-US" sz="1200" dirty="0"/>
          </a:p>
          <a:p>
            <a:pPr marL="628650" lvl="1" indent="-171450">
              <a:buFont typeface="Arial" panose="020B0604020202020204" pitchFamily="34" charset="0"/>
              <a:buChar char="•"/>
            </a:pPr>
            <a:r>
              <a:rPr lang="en-US" sz="1200" dirty="0"/>
              <a:t>Examples of masculine-coded words can be “dominant, driven, self-sufficient...” </a:t>
            </a:r>
          </a:p>
          <a:p>
            <a:pPr marL="628650" lvl="1" indent="-171450">
              <a:buFont typeface="Arial" panose="020B0604020202020204" pitchFamily="34" charset="0"/>
              <a:buChar char="•"/>
            </a:pPr>
            <a:r>
              <a:rPr lang="en-US" sz="1200" dirty="0"/>
              <a:t>Examples of feminine-coded words can be “empathetic, gentle, enthusiastic…” </a:t>
            </a:r>
          </a:p>
        </p:txBody>
      </p:sp>
    </p:spTree>
    <p:extLst>
      <p:ext uri="{BB962C8B-B14F-4D97-AF65-F5344CB8AC3E}">
        <p14:creationId xmlns:p14="http://schemas.microsoft.com/office/powerpoint/2010/main" val="741960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C84E4-0C13-48B0-B3D7-EC7D402232A4}"/>
              </a:ext>
            </a:extLst>
          </p:cNvPr>
          <p:cNvSpPr>
            <a:spLocks noGrp="1"/>
          </p:cNvSpPr>
          <p:nvPr>
            <p:ph type="title"/>
          </p:nvPr>
        </p:nvSpPr>
        <p:spPr/>
        <p:txBody>
          <a:bodyPr>
            <a:normAutofit fontScale="90000"/>
          </a:bodyPr>
          <a:lstStyle/>
          <a:p>
            <a:r>
              <a:rPr lang="en-US" u="sng" dirty="0"/>
              <a:t>Tips for Writing Effective </a:t>
            </a:r>
            <a:br>
              <a:rPr lang="en-US" u="sng" dirty="0"/>
            </a:br>
            <a:r>
              <a:rPr lang="en-US" u="sng" dirty="0"/>
              <a:t>Position Descriptions</a:t>
            </a:r>
          </a:p>
        </p:txBody>
      </p:sp>
      <p:sp>
        <p:nvSpPr>
          <p:cNvPr id="3" name="Content Placeholder 2">
            <a:extLst>
              <a:ext uri="{FF2B5EF4-FFF2-40B4-BE49-F238E27FC236}">
                <a16:creationId xmlns:a16="http://schemas.microsoft.com/office/drawing/2014/main" id="{1C8D445E-D4E4-4FBA-B339-CEA77109B789}"/>
              </a:ext>
            </a:extLst>
          </p:cNvPr>
          <p:cNvSpPr>
            <a:spLocks noGrp="1"/>
          </p:cNvSpPr>
          <p:nvPr>
            <p:ph idx="1"/>
          </p:nvPr>
        </p:nvSpPr>
        <p:spPr/>
        <p:txBody>
          <a:bodyPr>
            <a:normAutofit fontScale="62500" lnSpcReduction="20000"/>
          </a:bodyPr>
          <a:lstStyle/>
          <a:p>
            <a:pPr>
              <a:buFont typeface="Wingdings" panose="05000000000000000000" pitchFamily="2" charset="2"/>
              <a:buChar char="Ø"/>
            </a:pPr>
            <a:r>
              <a:rPr lang="en-US" dirty="0"/>
              <a:t>Write in a concise, direct style. Be specific, but allow for changes in technology or processes. </a:t>
            </a:r>
          </a:p>
          <a:p>
            <a:pPr>
              <a:buFont typeface="Wingdings" panose="05000000000000000000" pitchFamily="2" charset="2"/>
              <a:buChar char="Ø"/>
            </a:pPr>
            <a:r>
              <a:rPr lang="en-US" dirty="0"/>
              <a:t>Avoid ambiguous terms and focus on “action words”.  </a:t>
            </a:r>
          </a:p>
          <a:p>
            <a:pPr>
              <a:buFont typeface="Wingdings" panose="05000000000000000000" pitchFamily="2" charset="2"/>
              <a:buChar char="Ø"/>
            </a:pPr>
            <a:r>
              <a:rPr lang="en-US" dirty="0"/>
              <a:t>Avoid jargon, abbreviations, and acronyms. </a:t>
            </a:r>
          </a:p>
          <a:p>
            <a:pPr>
              <a:buFont typeface="Wingdings" panose="05000000000000000000" pitchFamily="2" charset="2"/>
              <a:buChar char="Ø"/>
            </a:pPr>
            <a:r>
              <a:rPr lang="en-US" dirty="0"/>
              <a:t>Use gender-neutral terms OR reference “this position”. Reference job titles or department names instead of employee names. </a:t>
            </a:r>
          </a:p>
          <a:p>
            <a:pPr>
              <a:buFont typeface="Wingdings" panose="05000000000000000000" pitchFamily="2" charset="2"/>
              <a:buChar char="Ø"/>
            </a:pPr>
            <a:r>
              <a:rPr lang="en-US" dirty="0"/>
              <a:t>Focus on the business needs and avoid tailoring a position description to the individual.</a:t>
            </a:r>
          </a:p>
          <a:p>
            <a:pPr>
              <a:buFont typeface="Wingdings" panose="05000000000000000000" pitchFamily="2" charset="2"/>
              <a:buChar char="Ø"/>
            </a:pPr>
            <a:r>
              <a:rPr lang="en-US" dirty="0"/>
              <a:t>Be inclusive; avoid using restrictive language that precludes members of a protected class.</a:t>
            </a:r>
          </a:p>
          <a:p>
            <a:pPr>
              <a:buFont typeface="Wingdings" panose="05000000000000000000" pitchFamily="2" charset="2"/>
              <a:buChar char="Ø"/>
            </a:pPr>
            <a:r>
              <a:rPr lang="en-US" dirty="0"/>
              <a:t>Focus on the “big buckets” of work, omitting trivial, occasional, or temporary tasks. Duties of &lt;5% should be combined or omitted. </a:t>
            </a:r>
          </a:p>
          <a:p>
            <a:endParaRPr lang="en-US" dirty="0"/>
          </a:p>
        </p:txBody>
      </p:sp>
    </p:spTree>
    <p:extLst>
      <p:ext uri="{BB962C8B-B14F-4D97-AF65-F5344CB8AC3E}">
        <p14:creationId xmlns:p14="http://schemas.microsoft.com/office/powerpoint/2010/main" val="1242011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966CA-DF47-4CDC-8BB7-9ACF2FD79B0E}"/>
              </a:ext>
            </a:extLst>
          </p:cNvPr>
          <p:cNvSpPr>
            <a:spLocks noGrp="1"/>
          </p:cNvSpPr>
          <p:nvPr>
            <p:ph type="title"/>
          </p:nvPr>
        </p:nvSpPr>
        <p:spPr/>
        <p:txBody>
          <a:bodyPr>
            <a:normAutofit fontScale="90000"/>
          </a:bodyPr>
          <a:lstStyle/>
          <a:p>
            <a:r>
              <a:rPr lang="en-US" u="sng" dirty="0"/>
              <a:t>Example of a Well-Written </a:t>
            </a:r>
            <a:br>
              <a:rPr lang="en-US" u="sng" dirty="0"/>
            </a:br>
            <a:r>
              <a:rPr lang="en-US" u="sng" dirty="0"/>
              <a:t>Position Description</a:t>
            </a:r>
          </a:p>
        </p:txBody>
      </p:sp>
      <p:sp>
        <p:nvSpPr>
          <p:cNvPr id="6" name="Content Placeholder 5">
            <a:extLst>
              <a:ext uri="{FF2B5EF4-FFF2-40B4-BE49-F238E27FC236}">
                <a16:creationId xmlns:a16="http://schemas.microsoft.com/office/drawing/2014/main" id="{A034E13D-2234-4E59-89D1-9DB40CF8BD57}"/>
              </a:ext>
            </a:extLst>
          </p:cNvPr>
          <p:cNvSpPr>
            <a:spLocks noGrp="1"/>
          </p:cNvSpPr>
          <p:nvPr>
            <p:ph idx="1"/>
          </p:nvPr>
        </p:nvSpPr>
        <p:spPr>
          <a:xfrm>
            <a:off x="1528737" y="2718163"/>
            <a:ext cx="7265640" cy="1421673"/>
          </a:xfrm>
        </p:spPr>
        <p:txBody>
          <a:bodyPr>
            <a:normAutofit fontScale="92500" lnSpcReduction="10000"/>
          </a:bodyPr>
          <a:lstStyle/>
          <a:p>
            <a:pPr marL="0" indent="0" algn="ctr">
              <a:buNone/>
            </a:pPr>
            <a:r>
              <a:rPr lang="en-US" dirty="0">
                <a:hlinkClick r:id="rId3"/>
              </a:rPr>
              <a:t>https://www.mnstate.edu/globalassets/human-resources/sample-classified-position-</a:t>
            </a:r>
          </a:p>
          <a:p>
            <a:pPr marL="0" indent="0" algn="ctr">
              <a:buNone/>
            </a:pPr>
            <a:r>
              <a:rPr lang="en-US" dirty="0">
                <a:hlinkClick r:id="rId3"/>
              </a:rPr>
              <a:t>description.docx</a:t>
            </a:r>
            <a:r>
              <a:rPr lang="en-US" dirty="0"/>
              <a:t> </a:t>
            </a:r>
          </a:p>
        </p:txBody>
      </p:sp>
    </p:spTree>
    <p:extLst>
      <p:ext uri="{BB962C8B-B14F-4D97-AF65-F5344CB8AC3E}">
        <p14:creationId xmlns:p14="http://schemas.microsoft.com/office/powerpoint/2010/main" val="1108657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3493-E7A9-44AA-8B8C-915CC44C3506}"/>
              </a:ext>
            </a:extLst>
          </p:cNvPr>
          <p:cNvSpPr>
            <a:spLocks noGrp="1"/>
          </p:cNvSpPr>
          <p:nvPr>
            <p:ph type="title"/>
          </p:nvPr>
        </p:nvSpPr>
        <p:spPr/>
        <p:txBody>
          <a:bodyPr/>
          <a:lstStyle/>
          <a:p>
            <a:r>
              <a:rPr lang="en-US" u="sng" dirty="0"/>
              <a:t>Resource Links</a:t>
            </a:r>
          </a:p>
        </p:txBody>
      </p:sp>
      <p:sp>
        <p:nvSpPr>
          <p:cNvPr id="3" name="Content Placeholder 2">
            <a:extLst>
              <a:ext uri="{FF2B5EF4-FFF2-40B4-BE49-F238E27FC236}">
                <a16:creationId xmlns:a16="http://schemas.microsoft.com/office/drawing/2014/main" id="{D82C11A3-AC12-4D58-93AA-0E6ADAA9F545}"/>
              </a:ext>
            </a:extLst>
          </p:cNvPr>
          <p:cNvSpPr>
            <a:spLocks noGrp="1"/>
          </p:cNvSpPr>
          <p:nvPr>
            <p:ph idx="1"/>
          </p:nvPr>
        </p:nvSpPr>
        <p:spPr/>
        <p:txBody>
          <a:bodyPr>
            <a:normAutofit fontScale="92500"/>
          </a:bodyPr>
          <a:lstStyle/>
          <a:p>
            <a:r>
              <a:rPr lang="en-US" dirty="0">
                <a:hlinkClick r:id="rId3"/>
              </a:rPr>
              <a:t>PD templates </a:t>
            </a:r>
            <a:endParaRPr lang="en-US" dirty="0"/>
          </a:p>
          <a:p>
            <a:r>
              <a:rPr lang="en-US" dirty="0">
                <a:hlinkClick r:id="rId4"/>
              </a:rPr>
              <a:t>Action word definitions</a:t>
            </a:r>
            <a:endParaRPr lang="en-US" dirty="0"/>
          </a:p>
          <a:p>
            <a:r>
              <a:rPr lang="en-US" dirty="0">
                <a:hlinkClick r:id="rId5"/>
              </a:rPr>
              <a:t>Class specifications </a:t>
            </a:r>
            <a:r>
              <a:rPr lang="en-US" dirty="0"/>
              <a:t>(for classified positions) </a:t>
            </a:r>
          </a:p>
          <a:p>
            <a:r>
              <a:rPr lang="en-US" dirty="0">
                <a:hlinkClick r:id="rId6"/>
              </a:rPr>
              <a:t>Required minimum qualifications for AFSCME positions</a:t>
            </a:r>
            <a:endParaRPr lang="en-US" dirty="0"/>
          </a:p>
          <a:p>
            <a:r>
              <a:rPr lang="en-US" dirty="0">
                <a:hlinkClick r:id="rId7"/>
              </a:rPr>
              <a:t>Position allocation matrix </a:t>
            </a:r>
            <a:r>
              <a:rPr lang="en-US" dirty="0"/>
              <a:t>(for ITS positions) </a:t>
            </a:r>
          </a:p>
          <a:p>
            <a:r>
              <a:rPr lang="en-US" dirty="0">
                <a:hlinkClick r:id="rId8"/>
              </a:rPr>
              <a:t>Supervisory functions</a:t>
            </a:r>
            <a:endParaRPr lang="en-US" dirty="0"/>
          </a:p>
        </p:txBody>
      </p:sp>
    </p:spTree>
    <p:extLst>
      <p:ext uri="{BB962C8B-B14F-4D97-AF65-F5344CB8AC3E}">
        <p14:creationId xmlns:p14="http://schemas.microsoft.com/office/powerpoint/2010/main" val="227756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3A1AC-7DE4-4DE5-A818-BE960BF77C07}"/>
              </a:ext>
            </a:extLst>
          </p:cNvPr>
          <p:cNvSpPr>
            <a:spLocks noGrp="1"/>
          </p:cNvSpPr>
          <p:nvPr>
            <p:ph type="title"/>
          </p:nvPr>
        </p:nvSpPr>
        <p:spPr/>
        <p:txBody>
          <a:bodyPr/>
          <a:lstStyle/>
          <a:p>
            <a:r>
              <a:rPr lang="en-US" u="sng" dirty="0"/>
              <a:t>Questions?  </a:t>
            </a:r>
          </a:p>
        </p:txBody>
      </p:sp>
      <p:pic>
        <p:nvPicPr>
          <p:cNvPr id="10" name="Content Placeholder 9" descr="A picture containing vector graphics&#10;&#10;Description automatically generated">
            <a:extLst>
              <a:ext uri="{FF2B5EF4-FFF2-40B4-BE49-F238E27FC236}">
                <a16:creationId xmlns:a16="http://schemas.microsoft.com/office/drawing/2014/main" id="{4BF785C2-515B-4636-A66C-F234D4EF448C}"/>
              </a:ext>
            </a:extLst>
          </p:cNvPr>
          <p:cNvPicPr>
            <a:picLocks noGrp="1" noChangeAspect="1"/>
          </p:cNvPicPr>
          <p:nvPr>
            <p:ph idx="1"/>
          </p:nvPr>
        </p:nvPicPr>
        <p:blipFill>
          <a:blip r:embed="rId3">
            <a:extLst>
              <a:ext uri="{837473B0-CC2E-450A-ABE3-18F120FF3D39}">
                <a1611:picAttrSrcUrl xmlns:a1611="http://schemas.microsoft.com/office/drawing/2016/11/main" r:id="rId4"/>
              </a:ext>
            </a:extLst>
          </a:blip>
          <a:stretch>
            <a:fillRect/>
          </a:stretch>
        </p:blipFill>
        <p:spPr>
          <a:xfrm>
            <a:off x="3000375" y="1600200"/>
            <a:ext cx="4106863" cy="4106863"/>
          </a:xfrm>
        </p:spPr>
      </p:pic>
    </p:spTree>
    <p:extLst>
      <p:ext uri="{BB962C8B-B14F-4D97-AF65-F5344CB8AC3E}">
        <p14:creationId xmlns:p14="http://schemas.microsoft.com/office/powerpoint/2010/main" val="515905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0C9A7-48B4-4221-AF8B-182C4CA33413}"/>
              </a:ext>
            </a:extLst>
          </p:cNvPr>
          <p:cNvSpPr>
            <a:spLocks noGrp="1"/>
          </p:cNvSpPr>
          <p:nvPr>
            <p:ph type="title"/>
          </p:nvPr>
        </p:nvSpPr>
        <p:spPr/>
        <p:txBody>
          <a:bodyPr/>
          <a:lstStyle/>
          <a:p>
            <a:r>
              <a:rPr lang="en-US" u="sng" dirty="0"/>
              <a:t>Agenda</a:t>
            </a:r>
          </a:p>
        </p:txBody>
      </p:sp>
      <p:sp>
        <p:nvSpPr>
          <p:cNvPr id="3" name="Content Placeholder 2">
            <a:extLst>
              <a:ext uri="{FF2B5EF4-FFF2-40B4-BE49-F238E27FC236}">
                <a16:creationId xmlns:a16="http://schemas.microsoft.com/office/drawing/2014/main" id="{934AC804-AE1F-4CD1-BC52-F9B8CB1D719C}"/>
              </a:ext>
            </a:extLst>
          </p:cNvPr>
          <p:cNvSpPr>
            <a:spLocks noGrp="1"/>
          </p:cNvSpPr>
          <p:nvPr>
            <p:ph idx="1"/>
          </p:nvPr>
        </p:nvSpPr>
        <p:spPr>
          <a:xfrm>
            <a:off x="1421160" y="1417638"/>
            <a:ext cx="7265640" cy="4513217"/>
          </a:xfrm>
        </p:spPr>
        <p:txBody>
          <a:bodyPr>
            <a:normAutofit fontScale="55000" lnSpcReduction="20000"/>
          </a:bodyPr>
          <a:lstStyle/>
          <a:p>
            <a:pPr marL="514350" indent="-514350">
              <a:buFont typeface="+mj-lt"/>
              <a:buAutoNum type="arabicPeriod"/>
            </a:pPr>
            <a:r>
              <a:rPr lang="en-US" sz="4500" dirty="0"/>
              <a:t>Background information about position descriptions (PD). </a:t>
            </a:r>
          </a:p>
          <a:p>
            <a:pPr lvl="1"/>
            <a:r>
              <a:rPr lang="en-US" sz="4500" dirty="0"/>
              <a:t>What is a PD? </a:t>
            </a:r>
          </a:p>
          <a:p>
            <a:pPr lvl="1"/>
            <a:r>
              <a:rPr lang="en-US" sz="4500" dirty="0"/>
              <a:t>Why are PDs necessary? </a:t>
            </a:r>
          </a:p>
          <a:p>
            <a:pPr lvl="1"/>
            <a:r>
              <a:rPr lang="en-US" sz="4500" dirty="0"/>
              <a:t>How are job classifications determined? </a:t>
            </a:r>
          </a:p>
          <a:p>
            <a:pPr lvl="1"/>
            <a:r>
              <a:rPr lang="en-US" sz="4500" dirty="0"/>
              <a:t>When should PDs be updated? </a:t>
            </a:r>
          </a:p>
          <a:p>
            <a:pPr marL="514350" indent="-514350">
              <a:buFont typeface="+mj-lt"/>
              <a:buAutoNum type="arabicPeriod"/>
            </a:pPr>
            <a:r>
              <a:rPr lang="en-US" sz="4500" dirty="0"/>
              <a:t>Components of a PD</a:t>
            </a:r>
          </a:p>
          <a:p>
            <a:pPr marL="514350" indent="-514350">
              <a:buFont typeface="+mj-lt"/>
              <a:buAutoNum type="arabicPeriod"/>
            </a:pPr>
            <a:r>
              <a:rPr lang="en-US" sz="4500" dirty="0"/>
              <a:t>Diversity &amp; inclusion in PDs</a:t>
            </a:r>
          </a:p>
          <a:p>
            <a:pPr marL="514350" indent="-514350">
              <a:buFont typeface="+mj-lt"/>
              <a:buAutoNum type="arabicPeriod"/>
            </a:pPr>
            <a:r>
              <a:rPr lang="en-US" sz="4500" dirty="0"/>
              <a:t>Tips for writing an effective PD</a:t>
            </a:r>
          </a:p>
          <a:p>
            <a:pPr marL="514350" indent="-514350">
              <a:buFont typeface="+mj-lt"/>
              <a:buAutoNum type="arabicPeriod"/>
            </a:pPr>
            <a:r>
              <a:rPr lang="en-US" sz="4500" dirty="0"/>
              <a:t>Example of a well-written PD</a:t>
            </a:r>
          </a:p>
          <a:p>
            <a:pPr marL="514350" indent="-514350">
              <a:buFont typeface="+mj-lt"/>
              <a:buAutoNum type="arabicPeriod"/>
            </a:pPr>
            <a:r>
              <a:rPr lang="en-US" sz="4500" dirty="0"/>
              <a:t>Resource links</a:t>
            </a:r>
          </a:p>
          <a:p>
            <a:pPr marL="514350" indent="-514350">
              <a:buFont typeface="+mj-lt"/>
              <a:buAutoNum type="arabicPeriod"/>
            </a:pPr>
            <a:r>
              <a:rPr lang="en-US" sz="4500" dirty="0"/>
              <a:t>Q&amp;A</a:t>
            </a:r>
          </a:p>
          <a:p>
            <a:pPr marL="0" indent="0">
              <a:buNone/>
            </a:pPr>
            <a:endParaRPr lang="en-US" dirty="0"/>
          </a:p>
        </p:txBody>
      </p:sp>
    </p:spTree>
    <p:extLst>
      <p:ext uri="{BB962C8B-B14F-4D97-AF65-F5344CB8AC3E}">
        <p14:creationId xmlns:p14="http://schemas.microsoft.com/office/powerpoint/2010/main" val="2359678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78091-4B45-4834-A8F4-21149EC6DE9A}"/>
              </a:ext>
            </a:extLst>
          </p:cNvPr>
          <p:cNvSpPr>
            <a:spLocks noGrp="1"/>
          </p:cNvSpPr>
          <p:nvPr>
            <p:ph type="title"/>
          </p:nvPr>
        </p:nvSpPr>
        <p:spPr/>
        <p:txBody>
          <a:bodyPr/>
          <a:lstStyle/>
          <a:p>
            <a:r>
              <a:rPr lang="en-US" u="sng" dirty="0"/>
              <a:t>What is a position description? </a:t>
            </a:r>
          </a:p>
        </p:txBody>
      </p:sp>
      <p:sp>
        <p:nvSpPr>
          <p:cNvPr id="3" name="Content Placeholder 2">
            <a:extLst>
              <a:ext uri="{FF2B5EF4-FFF2-40B4-BE49-F238E27FC236}">
                <a16:creationId xmlns:a16="http://schemas.microsoft.com/office/drawing/2014/main" id="{CF0EC486-7D6A-408F-8611-6172FD1A9E01}"/>
              </a:ext>
            </a:extLst>
          </p:cNvPr>
          <p:cNvSpPr>
            <a:spLocks noGrp="1"/>
          </p:cNvSpPr>
          <p:nvPr>
            <p:ph idx="1"/>
          </p:nvPr>
        </p:nvSpPr>
        <p:spPr>
          <a:xfrm>
            <a:off x="1421160" y="1580783"/>
            <a:ext cx="7265640" cy="4106926"/>
          </a:xfrm>
        </p:spPr>
        <p:txBody>
          <a:bodyPr>
            <a:normAutofit/>
          </a:bodyPr>
          <a:lstStyle/>
          <a:p>
            <a:pPr marL="0" indent="0" algn="ctr">
              <a:buNone/>
            </a:pPr>
            <a:r>
              <a:rPr lang="en-US" dirty="0"/>
              <a:t>The position description (PD) is a clear and concise executive summary, used to articulate the essential functions of a position. The PD should contain a short summary of the </a:t>
            </a:r>
            <a:r>
              <a:rPr lang="en-US" b="1" dirty="0"/>
              <a:t>purpose of the position </a:t>
            </a:r>
            <a:r>
              <a:rPr lang="en-US" dirty="0"/>
              <a:t>(the “</a:t>
            </a:r>
            <a:r>
              <a:rPr lang="en-US" b="1" dirty="0"/>
              <a:t>why</a:t>
            </a:r>
            <a:r>
              <a:rPr lang="en-US" dirty="0"/>
              <a:t>” of the position), as well as the </a:t>
            </a:r>
            <a:r>
              <a:rPr lang="en-US" b="1" dirty="0"/>
              <a:t>responsibilities of the position </a:t>
            </a:r>
            <a:r>
              <a:rPr lang="en-US" dirty="0"/>
              <a:t>(the “</a:t>
            </a:r>
            <a:r>
              <a:rPr lang="en-US" b="1" dirty="0"/>
              <a:t>what</a:t>
            </a:r>
            <a:r>
              <a:rPr lang="en-US" dirty="0"/>
              <a:t>” the position does). </a:t>
            </a:r>
          </a:p>
        </p:txBody>
      </p:sp>
    </p:spTree>
    <p:extLst>
      <p:ext uri="{BB962C8B-B14F-4D97-AF65-F5344CB8AC3E}">
        <p14:creationId xmlns:p14="http://schemas.microsoft.com/office/powerpoint/2010/main" val="1235673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BA49E-FF6D-4326-AA9E-2A8C08D2191F}"/>
              </a:ext>
            </a:extLst>
          </p:cNvPr>
          <p:cNvSpPr>
            <a:spLocks noGrp="1"/>
          </p:cNvSpPr>
          <p:nvPr>
            <p:ph type="title"/>
          </p:nvPr>
        </p:nvSpPr>
        <p:spPr/>
        <p:txBody>
          <a:bodyPr>
            <a:normAutofit fontScale="90000"/>
          </a:bodyPr>
          <a:lstStyle/>
          <a:p>
            <a:r>
              <a:rPr lang="en-US" u="sng" dirty="0"/>
              <a:t>Why are position descriptions necessary? </a:t>
            </a:r>
          </a:p>
        </p:txBody>
      </p:sp>
      <p:sp>
        <p:nvSpPr>
          <p:cNvPr id="3" name="Content Placeholder 2">
            <a:extLst>
              <a:ext uri="{FF2B5EF4-FFF2-40B4-BE49-F238E27FC236}">
                <a16:creationId xmlns:a16="http://schemas.microsoft.com/office/drawing/2014/main" id="{6420D9B5-16DA-498A-A7DB-AF7FBD6147CD}"/>
              </a:ext>
            </a:extLst>
          </p:cNvPr>
          <p:cNvSpPr>
            <a:spLocks noGrp="1"/>
          </p:cNvSpPr>
          <p:nvPr>
            <p:ph idx="1"/>
          </p:nvPr>
        </p:nvSpPr>
        <p:spPr>
          <a:xfrm>
            <a:off x="1421160" y="1821874"/>
            <a:ext cx="7265640" cy="4106926"/>
          </a:xfrm>
        </p:spPr>
        <p:txBody>
          <a:bodyPr>
            <a:normAutofit fontScale="77500" lnSpcReduction="20000"/>
          </a:bodyPr>
          <a:lstStyle/>
          <a:p>
            <a:pPr marL="0" indent="0" algn="ctr">
              <a:buNone/>
            </a:pPr>
            <a:r>
              <a:rPr lang="en-US" dirty="0"/>
              <a:t>Position descriptions are essential for determining the position’s job classification. It helps identify similarities and differences in the kinds and scope of work, degrees of difficulty, and responsibilities of duties amongst positions. </a:t>
            </a:r>
          </a:p>
          <a:p>
            <a:pPr marL="0" indent="0" algn="ctr">
              <a:buNone/>
            </a:pPr>
            <a:endParaRPr lang="en-US" dirty="0"/>
          </a:p>
          <a:p>
            <a:pPr marL="0" indent="0" algn="ctr">
              <a:buNone/>
            </a:pPr>
            <a:r>
              <a:rPr lang="en-US" dirty="0"/>
              <a:t>As a supervisor, PDs are also critical for managing workload within your area,  guiding employee performance and setting clear expectations, as well as identifying areas for development or training.  It also serves as the foundation for recruiting </a:t>
            </a:r>
            <a:r>
              <a:rPr lang="en-US"/>
              <a:t>new employees. </a:t>
            </a:r>
            <a:endParaRPr lang="en-US" dirty="0"/>
          </a:p>
        </p:txBody>
      </p:sp>
    </p:spTree>
    <p:extLst>
      <p:ext uri="{BB962C8B-B14F-4D97-AF65-F5344CB8AC3E}">
        <p14:creationId xmlns:p14="http://schemas.microsoft.com/office/powerpoint/2010/main" val="2152156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8CFC-90D2-43DB-88F7-5F8733D60ABB}"/>
              </a:ext>
            </a:extLst>
          </p:cNvPr>
          <p:cNvSpPr>
            <a:spLocks noGrp="1"/>
          </p:cNvSpPr>
          <p:nvPr>
            <p:ph type="title"/>
          </p:nvPr>
        </p:nvSpPr>
        <p:spPr/>
        <p:txBody>
          <a:bodyPr>
            <a:normAutofit fontScale="90000"/>
          </a:bodyPr>
          <a:lstStyle/>
          <a:p>
            <a:r>
              <a:rPr lang="en-US" u="sng" dirty="0"/>
              <a:t>How are job classifications determined? </a:t>
            </a:r>
          </a:p>
        </p:txBody>
      </p:sp>
      <p:sp>
        <p:nvSpPr>
          <p:cNvPr id="3" name="Content Placeholder 2">
            <a:extLst>
              <a:ext uri="{FF2B5EF4-FFF2-40B4-BE49-F238E27FC236}">
                <a16:creationId xmlns:a16="http://schemas.microsoft.com/office/drawing/2014/main" id="{40750B11-E822-41E3-A6AA-A7F8EC6E6281}"/>
              </a:ext>
            </a:extLst>
          </p:cNvPr>
          <p:cNvSpPr>
            <a:spLocks noGrp="1"/>
          </p:cNvSpPr>
          <p:nvPr>
            <p:ph idx="1"/>
          </p:nvPr>
        </p:nvSpPr>
        <p:spPr/>
        <p:txBody>
          <a:bodyPr>
            <a:normAutofit fontScale="62500" lnSpcReduction="20000"/>
          </a:bodyPr>
          <a:lstStyle/>
          <a:p>
            <a:pPr marL="0" indent="0" algn="ctr">
              <a:buNone/>
            </a:pPr>
            <a:r>
              <a:rPr lang="en-US" dirty="0"/>
              <a:t>The State of MN’s classification systems is based on </a:t>
            </a:r>
            <a:r>
              <a:rPr lang="en-US" b="1" dirty="0"/>
              <a:t>evaluation of job content</a:t>
            </a:r>
            <a:r>
              <a:rPr lang="en-US" dirty="0"/>
              <a:t>, rather than on individual qualifications or how well an employee can perform the duties of a job. </a:t>
            </a:r>
            <a:r>
              <a:rPr lang="en-US" b="1" dirty="0"/>
              <a:t>Job content </a:t>
            </a:r>
            <a:r>
              <a:rPr lang="en-US" dirty="0"/>
              <a:t>means the </a:t>
            </a:r>
            <a:r>
              <a:rPr lang="en-US" b="1" dirty="0"/>
              <a:t>kind and level </a:t>
            </a:r>
            <a:r>
              <a:rPr lang="en-US" dirty="0"/>
              <a:t>of work assigned to a position. </a:t>
            </a:r>
            <a:br>
              <a:rPr lang="en-US" dirty="0"/>
            </a:br>
            <a:r>
              <a:rPr lang="en-US" dirty="0"/>
              <a:t>Evaluation of job content includes: </a:t>
            </a:r>
          </a:p>
          <a:p>
            <a:r>
              <a:rPr lang="en-US" dirty="0"/>
              <a:t>position purpose (why does the job exist?) </a:t>
            </a:r>
          </a:p>
          <a:p>
            <a:r>
              <a:rPr lang="en-US" dirty="0"/>
              <a:t>types of duties performed </a:t>
            </a:r>
          </a:p>
          <a:p>
            <a:r>
              <a:rPr lang="en-US" dirty="0"/>
              <a:t>knowledge, skills and abilities required to perform the duties </a:t>
            </a:r>
          </a:p>
          <a:p>
            <a:r>
              <a:rPr lang="en-US" dirty="0"/>
              <a:t>consequence of error </a:t>
            </a:r>
          </a:p>
          <a:p>
            <a:r>
              <a:rPr lang="en-US" dirty="0"/>
              <a:t>degree of autonomy or authority </a:t>
            </a:r>
          </a:p>
          <a:p>
            <a:r>
              <a:rPr lang="en-US" dirty="0"/>
              <a:t>complexity of decision-making </a:t>
            </a:r>
          </a:p>
          <a:p>
            <a:r>
              <a:rPr lang="en-US" dirty="0"/>
              <a:t>dimensions – staff and budget </a:t>
            </a:r>
          </a:p>
          <a:p>
            <a:r>
              <a:rPr lang="en-US" dirty="0"/>
              <a:t>scope of the job – broad or narrow</a:t>
            </a:r>
          </a:p>
        </p:txBody>
      </p:sp>
    </p:spTree>
    <p:extLst>
      <p:ext uri="{BB962C8B-B14F-4D97-AF65-F5344CB8AC3E}">
        <p14:creationId xmlns:p14="http://schemas.microsoft.com/office/powerpoint/2010/main" val="4277367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B7325-4FC4-4861-91C1-4A35B1354D6F}"/>
              </a:ext>
            </a:extLst>
          </p:cNvPr>
          <p:cNvSpPr>
            <a:spLocks noGrp="1"/>
          </p:cNvSpPr>
          <p:nvPr>
            <p:ph type="title"/>
          </p:nvPr>
        </p:nvSpPr>
        <p:spPr/>
        <p:txBody>
          <a:bodyPr>
            <a:normAutofit fontScale="90000"/>
          </a:bodyPr>
          <a:lstStyle/>
          <a:p>
            <a:r>
              <a:rPr lang="en-US" u="sng" dirty="0"/>
              <a:t>When should position descriptions be updated? </a:t>
            </a:r>
          </a:p>
        </p:txBody>
      </p:sp>
      <p:sp>
        <p:nvSpPr>
          <p:cNvPr id="3" name="Content Placeholder 2">
            <a:extLst>
              <a:ext uri="{FF2B5EF4-FFF2-40B4-BE49-F238E27FC236}">
                <a16:creationId xmlns:a16="http://schemas.microsoft.com/office/drawing/2014/main" id="{59A74DE1-6D61-4E15-BB83-807EFFD93359}"/>
              </a:ext>
            </a:extLst>
          </p:cNvPr>
          <p:cNvSpPr>
            <a:spLocks noGrp="1"/>
          </p:cNvSpPr>
          <p:nvPr>
            <p:ph idx="1"/>
          </p:nvPr>
        </p:nvSpPr>
        <p:spPr>
          <a:xfrm>
            <a:off x="1421160" y="1775693"/>
            <a:ext cx="7265640" cy="3941616"/>
          </a:xfrm>
        </p:spPr>
        <p:txBody>
          <a:bodyPr>
            <a:normAutofit fontScale="92500" lnSpcReduction="20000"/>
          </a:bodyPr>
          <a:lstStyle/>
          <a:p>
            <a:pPr>
              <a:buFont typeface="Wingdings" panose="05000000000000000000" pitchFamily="2" charset="2"/>
              <a:buChar char="v"/>
            </a:pPr>
            <a:r>
              <a:rPr lang="en-US" sz="2400" dirty="0"/>
              <a:t>Employees and supervisors should update position descriptions when there has been a change in the </a:t>
            </a:r>
            <a:r>
              <a:rPr lang="en-US" sz="2400" b="1" dirty="0"/>
              <a:t>permanent</a:t>
            </a:r>
            <a:r>
              <a:rPr lang="en-US" sz="2400" dirty="0"/>
              <a:t> essential functions of the job.</a:t>
            </a:r>
            <a:r>
              <a:rPr lang="en-US" sz="2400" dirty="0">
                <a:solidFill>
                  <a:srgbClr val="C00000"/>
                </a:solidFill>
              </a:rPr>
              <a:t>* </a:t>
            </a:r>
          </a:p>
          <a:p>
            <a:pPr>
              <a:buFont typeface="Wingdings" panose="05000000000000000000" pitchFamily="2" charset="2"/>
              <a:buChar char="v"/>
            </a:pPr>
            <a:r>
              <a:rPr lang="en-US" sz="2400" u="sng" dirty="0"/>
              <a:t>At least</a:t>
            </a:r>
            <a:r>
              <a:rPr lang="en-US" sz="2400" dirty="0"/>
              <a:t> annually during an employee’s performance evaluation. </a:t>
            </a:r>
          </a:p>
          <a:p>
            <a:pPr>
              <a:buFont typeface="Wingdings" panose="05000000000000000000" pitchFamily="2" charset="2"/>
              <a:buChar char="v"/>
            </a:pPr>
            <a:r>
              <a:rPr lang="en-US" sz="2400" dirty="0"/>
              <a:t>When there is a vacancy and before the position is advertised. </a:t>
            </a:r>
          </a:p>
          <a:p>
            <a:pPr marL="0" indent="0">
              <a:buNone/>
            </a:pPr>
            <a:endParaRPr lang="en-US" sz="2400" dirty="0"/>
          </a:p>
          <a:p>
            <a:pPr marL="0" indent="0" algn="ctr">
              <a:buNone/>
            </a:pPr>
            <a:r>
              <a:rPr lang="en-US" sz="2400" dirty="0">
                <a:solidFill>
                  <a:srgbClr val="C00000"/>
                </a:solidFill>
              </a:rPr>
              <a:t>*You should consult with the Office of Human Resources </a:t>
            </a:r>
            <a:r>
              <a:rPr lang="en-US" sz="2400" u="sng" dirty="0">
                <a:solidFill>
                  <a:srgbClr val="C00000"/>
                </a:solidFill>
              </a:rPr>
              <a:t>prior</a:t>
            </a:r>
            <a:r>
              <a:rPr lang="en-US" sz="2400" dirty="0">
                <a:solidFill>
                  <a:srgbClr val="C00000"/>
                </a:solidFill>
              </a:rPr>
              <a:t> to making substantial changes (kind or level of difficulty/responsibility) to a position description. This could warrant the need for the position’s classification to be reviewed and a formal job audit conducted. </a:t>
            </a:r>
          </a:p>
        </p:txBody>
      </p:sp>
    </p:spTree>
    <p:extLst>
      <p:ext uri="{BB962C8B-B14F-4D97-AF65-F5344CB8AC3E}">
        <p14:creationId xmlns:p14="http://schemas.microsoft.com/office/powerpoint/2010/main" val="3726503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421160" y="1711036"/>
            <a:ext cx="7265640" cy="3793836"/>
          </a:xfrm>
        </p:spPr>
        <p:txBody>
          <a:bodyPr>
            <a:normAutofit fontScale="62500" lnSpcReduction="20000"/>
          </a:bodyPr>
          <a:lstStyle/>
          <a:p>
            <a:pPr marL="0" indent="0" algn="ctr">
              <a:spcAft>
                <a:spcPts val="600"/>
              </a:spcAft>
              <a:buNone/>
            </a:pPr>
            <a:r>
              <a:rPr lang="en-US" sz="4400" dirty="0"/>
              <a:t>Develop the “</a:t>
            </a:r>
            <a:r>
              <a:rPr lang="en-US" sz="4400" b="1" dirty="0">
                <a:solidFill>
                  <a:srgbClr val="C00000"/>
                </a:solidFill>
              </a:rPr>
              <a:t>position purpose</a:t>
            </a:r>
            <a:r>
              <a:rPr lang="en-US" sz="4400" dirty="0"/>
              <a:t>”, which should be a concise, one or two sentence statement that describes the overall reason the position exists, the service the position provides, or the product the position creates/maintains. </a:t>
            </a:r>
          </a:p>
          <a:p>
            <a:pPr marL="0" indent="0" algn="ctr">
              <a:spcAft>
                <a:spcPts val="600"/>
              </a:spcAft>
              <a:buNone/>
            </a:pPr>
            <a:br>
              <a:rPr lang="en-US" sz="4400" dirty="0"/>
            </a:br>
            <a:r>
              <a:rPr lang="en-US" sz="4400" dirty="0"/>
              <a:t>Another way to look at it: </a:t>
            </a:r>
          </a:p>
          <a:p>
            <a:pPr marL="0" indent="0" algn="ctr">
              <a:spcAft>
                <a:spcPts val="600"/>
              </a:spcAft>
              <a:buNone/>
            </a:pPr>
            <a:r>
              <a:rPr lang="en-US" sz="4400" i="1" dirty="0"/>
              <a:t>What service or product would be missing if this position did </a:t>
            </a:r>
            <a:r>
              <a:rPr lang="en-US" sz="4400" i="1" u="sng" dirty="0"/>
              <a:t>not</a:t>
            </a:r>
            <a:r>
              <a:rPr lang="en-US" sz="4400" i="1" dirty="0"/>
              <a:t> exist? </a:t>
            </a:r>
          </a:p>
        </p:txBody>
      </p:sp>
      <p:sp>
        <p:nvSpPr>
          <p:cNvPr id="5" name="Explosion: 8 Points 4">
            <a:extLst>
              <a:ext uri="{FF2B5EF4-FFF2-40B4-BE49-F238E27FC236}">
                <a16:creationId xmlns:a16="http://schemas.microsoft.com/office/drawing/2014/main" id="{15FFA5AE-A81A-46B4-BAF5-682D5B7CC8C1}"/>
              </a:ext>
            </a:extLst>
          </p:cNvPr>
          <p:cNvSpPr/>
          <p:nvPr/>
        </p:nvSpPr>
        <p:spPr>
          <a:xfrm rot="20975177">
            <a:off x="1513916" y="5334506"/>
            <a:ext cx="2604769" cy="1263686"/>
          </a:xfrm>
          <a:prstGeom prst="irregularSeal1">
            <a:avLst/>
          </a:prstGeom>
          <a:solidFill>
            <a:schemeClr val="bg1">
              <a:lumMod val="6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t"/>
          <a:lstStyle/>
          <a:p>
            <a:pPr algn="ctr"/>
            <a:r>
              <a:rPr lang="en-US" sz="900" b="1" i="1" dirty="0">
                <a:solidFill>
                  <a:srgbClr val="C00000"/>
                </a:solidFill>
              </a:rPr>
              <a:t>Is this position “weather &amp; emergency essential”?  Add that here! </a:t>
            </a:r>
            <a:br>
              <a:rPr lang="en-US" sz="900" b="1" i="1" dirty="0">
                <a:solidFill>
                  <a:srgbClr val="C00000"/>
                </a:solidFill>
              </a:rPr>
            </a:br>
            <a:endParaRPr lang="en-US" dirty="0"/>
          </a:p>
        </p:txBody>
      </p:sp>
    </p:spTree>
    <p:extLst>
      <p:ext uri="{BB962C8B-B14F-4D97-AF65-F5344CB8AC3E}">
        <p14:creationId xmlns:p14="http://schemas.microsoft.com/office/powerpoint/2010/main" val="21145417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421160" y="1645850"/>
            <a:ext cx="7278703" cy="4110516"/>
          </a:xfrm>
        </p:spPr>
        <p:txBody>
          <a:bodyPr>
            <a:normAutofit fontScale="92500"/>
          </a:bodyPr>
          <a:lstStyle/>
          <a:p>
            <a:pPr marL="0" indent="0" algn="ctr">
              <a:spcAft>
                <a:spcPts val="600"/>
              </a:spcAft>
              <a:buNone/>
            </a:pPr>
            <a:r>
              <a:rPr lang="en-US" sz="1400" dirty="0"/>
              <a:t>Arguably, the most significant section of a position description are the </a:t>
            </a:r>
            <a:r>
              <a:rPr lang="en-US" sz="1400" b="1" dirty="0">
                <a:solidFill>
                  <a:srgbClr val="C00000"/>
                </a:solidFill>
              </a:rPr>
              <a:t>responsibilities</a:t>
            </a:r>
            <a:r>
              <a:rPr lang="en-US" sz="1400" dirty="0"/>
              <a:t>. Group up to 5-7 of the position’s essential functions, organized from the most amount of time spent to the least amount. The goal is to focus on the </a:t>
            </a:r>
            <a:r>
              <a:rPr lang="en-US" sz="1400" b="1" dirty="0">
                <a:solidFill>
                  <a:srgbClr val="C00000"/>
                </a:solidFill>
              </a:rPr>
              <a:t>major activity areas </a:t>
            </a:r>
            <a:r>
              <a:rPr lang="en-US" sz="1400" dirty="0"/>
              <a:t>and not the comprehensive list of all functions of tasks. Responsibilities should allow for changes in technology or processes or shifts in organizational demands. For supervisory positions, reference the </a:t>
            </a:r>
            <a:r>
              <a:rPr lang="en-US" sz="1400" dirty="0">
                <a:hlinkClick r:id="rId3"/>
              </a:rPr>
              <a:t>supervisory functions resource</a:t>
            </a:r>
            <a:r>
              <a:rPr lang="en-US" sz="1400" dirty="0"/>
              <a:t>. Responsibility statements should be formatted in three parts: </a:t>
            </a:r>
            <a:br>
              <a:rPr lang="en-US" sz="1400" dirty="0"/>
            </a:br>
            <a:br>
              <a:rPr lang="en-US" sz="1400" dirty="0"/>
            </a:br>
            <a:r>
              <a:rPr lang="en-US" sz="1200" b="1" dirty="0">
                <a:solidFill>
                  <a:srgbClr val="C00000"/>
                </a:solidFill>
              </a:rPr>
              <a:t>WHAT</a:t>
            </a:r>
            <a:r>
              <a:rPr lang="en-US" sz="1200" dirty="0"/>
              <a:t> is done (action verb), to </a:t>
            </a:r>
            <a:r>
              <a:rPr lang="en-US" sz="1200" b="1" dirty="0">
                <a:solidFill>
                  <a:srgbClr val="C00000"/>
                </a:solidFill>
              </a:rPr>
              <a:t>WHOM</a:t>
            </a:r>
            <a:r>
              <a:rPr lang="en-US" sz="1200" dirty="0"/>
              <a:t> or </a:t>
            </a:r>
            <a:r>
              <a:rPr lang="en-US" sz="1200" b="1" dirty="0">
                <a:solidFill>
                  <a:srgbClr val="C00000"/>
                </a:solidFill>
              </a:rPr>
              <a:t>WHAT</a:t>
            </a:r>
            <a:r>
              <a:rPr lang="en-US" sz="1200" dirty="0"/>
              <a:t> (object of verb), </a:t>
            </a:r>
            <a:r>
              <a:rPr lang="en-US" sz="1200" b="1" dirty="0">
                <a:solidFill>
                  <a:srgbClr val="C00000"/>
                </a:solidFill>
              </a:rPr>
              <a:t>WHY</a:t>
            </a:r>
            <a:r>
              <a:rPr lang="en-US" sz="1200" dirty="0"/>
              <a:t> (to produce what or expected output). </a:t>
            </a:r>
            <a:br>
              <a:rPr lang="en-US" sz="1000" dirty="0"/>
            </a:br>
            <a:endParaRPr lang="en-US" sz="1000" dirty="0"/>
          </a:p>
          <a:p>
            <a:pPr marL="0" indent="0" algn="ctr">
              <a:spcAft>
                <a:spcPts val="1200"/>
              </a:spcAft>
              <a:buNone/>
            </a:pPr>
            <a:r>
              <a:rPr lang="en-US" sz="1100" b="1" u="sng" dirty="0"/>
              <a:t>Examples of strong responsibility statements</a:t>
            </a:r>
          </a:p>
          <a:p>
            <a:pPr marL="57150" indent="-57150" algn="ctr">
              <a:spcBef>
                <a:spcPts val="0"/>
              </a:spcBef>
              <a:buNone/>
            </a:pPr>
            <a:r>
              <a:rPr lang="en-US" sz="1100" i="1" dirty="0"/>
              <a:t>“Service mechanical equipment to perform scheduled duties and minimize downtime.” </a:t>
            </a:r>
          </a:p>
          <a:p>
            <a:pPr marL="57150" indent="-57150" algn="ctr">
              <a:spcBef>
                <a:spcPts val="0"/>
              </a:spcBef>
              <a:buNone/>
            </a:pPr>
            <a:endParaRPr lang="en-US" sz="1100" i="1" dirty="0"/>
          </a:p>
          <a:p>
            <a:pPr marL="0" indent="0" algn="ctr">
              <a:spcBef>
                <a:spcPts val="0"/>
              </a:spcBef>
              <a:buNone/>
            </a:pPr>
            <a:r>
              <a:rPr lang="en-US" sz="1100" i="1" dirty="0"/>
              <a:t>“Serve as the service learning program's expert/professional resource promoting the program and advising students, faculty, staff and community partners so that successful relationships are developed and issues or problems are resolved in a timely manner.” </a:t>
            </a:r>
          </a:p>
          <a:p>
            <a:pPr marL="0" indent="0" algn="ctr">
              <a:spcBef>
                <a:spcPts val="0"/>
              </a:spcBef>
              <a:buNone/>
            </a:pPr>
            <a:endParaRPr lang="en-US" sz="1100" i="1" dirty="0"/>
          </a:p>
          <a:p>
            <a:pPr marL="0" indent="0" algn="ctr">
              <a:spcBef>
                <a:spcPts val="0"/>
              </a:spcBef>
              <a:buNone/>
            </a:pPr>
            <a:r>
              <a:rPr lang="en-US" sz="1100" i="1" dirty="0"/>
              <a:t>“Create assessment tools, track and analyze data and make recommendations for improvements to procedures and support systems to ensure a positive return on service learning programs and partnerships for students, faculty and the university.” </a:t>
            </a:r>
          </a:p>
          <a:p>
            <a:pPr marL="0" indent="0" algn="ctr">
              <a:spcBef>
                <a:spcPts val="0"/>
              </a:spcBef>
              <a:buNone/>
            </a:pPr>
            <a:endParaRPr lang="en-US" sz="1100" i="1" dirty="0"/>
          </a:p>
          <a:p>
            <a:pPr marL="0" indent="0" algn="ctr">
              <a:spcBef>
                <a:spcPts val="0"/>
              </a:spcBef>
              <a:buNone/>
            </a:pPr>
            <a:r>
              <a:rPr lang="en-US" sz="1100" i="1" dirty="0"/>
              <a:t>“Answers telephone calls promptly and courteously, and provides accurate information or refers callers to appropriate personnel.” </a:t>
            </a:r>
          </a:p>
          <a:p>
            <a:pPr marL="0" indent="0" algn="ctr">
              <a:spcBef>
                <a:spcPts val="0"/>
              </a:spcBef>
              <a:buNone/>
            </a:pPr>
            <a:endParaRPr lang="en-US" sz="1100" i="1" dirty="0"/>
          </a:p>
          <a:p>
            <a:pPr marL="0" indent="0" algn="ctr">
              <a:spcBef>
                <a:spcPts val="0"/>
              </a:spcBef>
              <a:buNone/>
            </a:pPr>
            <a:r>
              <a:rPr lang="en-US" sz="1100" i="1"/>
              <a:t>“</a:t>
            </a:r>
            <a:r>
              <a:rPr lang="en-US" sz="1100" i="1" dirty="0"/>
              <a:t>Perform other duties as assigned to ensure the smooth functioning of the department and maintain the reputation of the college as a viable business partner.”</a:t>
            </a:r>
          </a:p>
          <a:p>
            <a:pPr marL="0" indent="0">
              <a:buNone/>
            </a:pPr>
            <a:endParaRPr lang="en-US" sz="1100" b="1" i="1" u="sng" dirty="0">
              <a:solidFill>
                <a:srgbClr val="C00000"/>
              </a:solidFill>
            </a:endParaRPr>
          </a:p>
        </p:txBody>
      </p:sp>
      <p:sp>
        <p:nvSpPr>
          <p:cNvPr id="4" name="Explosion: 8 Points 3">
            <a:extLst>
              <a:ext uri="{FF2B5EF4-FFF2-40B4-BE49-F238E27FC236}">
                <a16:creationId xmlns:a16="http://schemas.microsoft.com/office/drawing/2014/main" id="{1B0CD95D-AA5C-44C0-A95F-CAAE4EDB6261}"/>
              </a:ext>
            </a:extLst>
          </p:cNvPr>
          <p:cNvSpPr/>
          <p:nvPr/>
        </p:nvSpPr>
        <p:spPr>
          <a:xfrm rot="20975177">
            <a:off x="1391539" y="5558272"/>
            <a:ext cx="2397509" cy="1263686"/>
          </a:xfrm>
          <a:prstGeom prst="irregularSeal1">
            <a:avLst/>
          </a:prstGeom>
          <a:solidFill>
            <a:schemeClr val="bg1">
              <a:lumMod val="65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t"/>
          <a:lstStyle/>
          <a:p>
            <a:pPr algn="ctr"/>
            <a:r>
              <a:rPr lang="en-US" sz="950" b="1" i="1" dirty="0">
                <a:solidFill>
                  <a:srgbClr val="C00000"/>
                </a:solidFill>
              </a:rPr>
              <a:t>Brevity is a virtue - conciseness with specificity is the goal</a:t>
            </a:r>
          </a:p>
          <a:p>
            <a:pPr algn="ctr"/>
            <a:endParaRPr lang="en-US" dirty="0"/>
          </a:p>
        </p:txBody>
      </p:sp>
    </p:spTree>
    <p:extLst>
      <p:ext uri="{BB962C8B-B14F-4D97-AF65-F5344CB8AC3E}">
        <p14:creationId xmlns:p14="http://schemas.microsoft.com/office/powerpoint/2010/main" val="1409718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F5ED7-BE46-42A8-ACE9-56881BBD3F30}"/>
              </a:ext>
            </a:extLst>
          </p:cNvPr>
          <p:cNvSpPr>
            <a:spLocks noGrp="1"/>
          </p:cNvSpPr>
          <p:nvPr>
            <p:ph type="title"/>
          </p:nvPr>
        </p:nvSpPr>
        <p:spPr/>
        <p:txBody>
          <a:bodyPr>
            <a:normAutofit fontScale="90000"/>
          </a:bodyPr>
          <a:lstStyle/>
          <a:p>
            <a:r>
              <a:rPr lang="en-US" u="sng" dirty="0"/>
              <a:t>Components of a </a:t>
            </a:r>
            <a:br>
              <a:rPr lang="en-US" u="sng" dirty="0"/>
            </a:br>
            <a:r>
              <a:rPr lang="en-US" u="sng" dirty="0"/>
              <a:t>Position Description - Continued</a:t>
            </a:r>
          </a:p>
        </p:txBody>
      </p:sp>
      <p:sp>
        <p:nvSpPr>
          <p:cNvPr id="3" name="Content Placeholder 2">
            <a:extLst>
              <a:ext uri="{FF2B5EF4-FFF2-40B4-BE49-F238E27FC236}">
                <a16:creationId xmlns:a16="http://schemas.microsoft.com/office/drawing/2014/main" id="{71CB6BA3-8087-4904-AB9B-A42C1534444A}"/>
              </a:ext>
            </a:extLst>
          </p:cNvPr>
          <p:cNvSpPr>
            <a:spLocks noGrp="1"/>
          </p:cNvSpPr>
          <p:nvPr>
            <p:ph idx="1"/>
          </p:nvPr>
        </p:nvSpPr>
        <p:spPr>
          <a:xfrm>
            <a:off x="1421160" y="1803401"/>
            <a:ext cx="7265640" cy="4403435"/>
          </a:xfrm>
        </p:spPr>
        <p:txBody>
          <a:bodyPr>
            <a:normAutofit fontScale="92500" lnSpcReduction="20000"/>
          </a:bodyPr>
          <a:lstStyle/>
          <a:p>
            <a:pPr marL="0" indent="0" algn="ctr">
              <a:buNone/>
            </a:pPr>
            <a:r>
              <a:rPr lang="en-US" dirty="0"/>
              <a:t>After you’ve determined your key responsibility statements, then develop 2-5 concise </a:t>
            </a:r>
            <a:r>
              <a:rPr lang="en-US" b="1" dirty="0">
                <a:solidFill>
                  <a:srgbClr val="C00000"/>
                </a:solidFill>
              </a:rPr>
              <a:t>duty statements</a:t>
            </a:r>
            <a:r>
              <a:rPr lang="en-US" dirty="0"/>
              <a:t>. The duty statements expand upon that particular area of responsibility. Do not include duty statements that are temporary in nature or that take up a minimal amount of time (&lt;5%). The duty statements should be focused on what the department and position requires, not based upon the performance or capabilities of an individual. </a:t>
            </a:r>
          </a:p>
        </p:txBody>
      </p:sp>
    </p:spTree>
    <p:extLst>
      <p:ext uri="{BB962C8B-B14F-4D97-AF65-F5344CB8AC3E}">
        <p14:creationId xmlns:p14="http://schemas.microsoft.com/office/powerpoint/2010/main" val="2858843664"/>
      </p:ext>
    </p:extLst>
  </p:cSld>
  <p:clrMapOvr>
    <a:masterClrMapping/>
  </p:clrMapOvr>
</p:sld>
</file>

<file path=ppt/theme/theme1.xml><?xml version="1.0" encoding="utf-8"?>
<a:theme xmlns:a="http://schemas.openxmlformats.org/drawingml/2006/main" name="MSUM_PowerPoint_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C874F1D6370504BA0C2CEA03D8F6E84" ma:contentTypeVersion="15" ma:contentTypeDescription="Create a new document." ma:contentTypeScope="" ma:versionID="ac2b06c0fc0860f34d716d9386fb1770">
  <xsd:schema xmlns:xsd="http://www.w3.org/2001/XMLSchema" xmlns:xs="http://www.w3.org/2001/XMLSchema" xmlns:p="http://schemas.microsoft.com/office/2006/metadata/properties" xmlns:ns3="a19c2b31-606c-4016-8b79-2b47e1ed9b35" xmlns:ns4="87015d7e-df91-4fa9-b8da-16de0a5bb065" targetNamespace="http://schemas.microsoft.com/office/2006/metadata/properties" ma:root="true" ma:fieldsID="896ec545d18c9e5f829cf64f21ccc759" ns3:_="" ns4:_="">
    <xsd:import namespace="a19c2b31-606c-4016-8b79-2b47e1ed9b35"/>
    <xsd:import namespace="87015d7e-df91-4fa9-b8da-16de0a5bb06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AutoKeyPoints" minOccurs="0"/>
                <xsd:element ref="ns4:MediaServiceKeyPoints" minOccurs="0"/>
                <xsd:element ref="ns4:MediaServiceOCR"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19c2b31-606c-4016-8b79-2b47e1ed9b35"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015d7e-df91-4fa9-b8da-16de0a5bb06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92AF4E3-2630-4F99-B1B5-DDEC0C71B2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19c2b31-606c-4016-8b79-2b47e1ed9b35"/>
    <ds:schemaRef ds:uri="87015d7e-df91-4fa9-b8da-16de0a5bb0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2390F8-C8EC-44FF-88DC-983464C02499}">
  <ds:schemaRefs>
    <ds:schemaRef ds:uri="http://schemas.microsoft.com/sharepoint/v3/contenttype/forms"/>
  </ds:schemaRefs>
</ds:datastoreItem>
</file>

<file path=customXml/itemProps3.xml><?xml version="1.0" encoding="utf-8"?>
<ds:datastoreItem xmlns:ds="http://schemas.openxmlformats.org/officeDocument/2006/customXml" ds:itemID="{EC007AE8-6868-42CE-AB39-32311D7395AB}">
  <ds:schemaRefs>
    <ds:schemaRef ds:uri="87015d7e-df91-4fa9-b8da-16de0a5bb065"/>
    <ds:schemaRef ds:uri="http://purl.org/dc/terms/"/>
    <ds:schemaRef ds:uri="http://www.w3.org/XML/1998/namespace"/>
    <ds:schemaRef ds:uri="a19c2b31-606c-4016-8b79-2b47e1ed9b35"/>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MSUM_PowerPoint_01</Template>
  <TotalTime>1410</TotalTime>
  <Words>1648</Words>
  <Application>Microsoft Office PowerPoint</Application>
  <PresentationFormat>On-screen Show (4:3)</PresentationFormat>
  <Paragraphs>141</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Verdana</vt:lpstr>
      <vt:lpstr>Wingdings</vt:lpstr>
      <vt:lpstr>MSUM_PowerPoint_01</vt:lpstr>
      <vt:lpstr>Supervisor’s Guide to Writing Classified  Position Descriptions</vt:lpstr>
      <vt:lpstr>Agenda</vt:lpstr>
      <vt:lpstr>What is a position description? </vt:lpstr>
      <vt:lpstr>Why are position descriptions necessary? </vt:lpstr>
      <vt:lpstr>How are job classifications determined? </vt:lpstr>
      <vt:lpstr>When should position descriptions be updated? </vt:lpstr>
      <vt:lpstr>Components of a  Position Description</vt:lpstr>
      <vt:lpstr>Components of a  Position Description - Continued</vt:lpstr>
      <vt:lpstr>Components of a  Position Description - Continued</vt:lpstr>
      <vt:lpstr>Components of a  Position Description - Continued</vt:lpstr>
      <vt:lpstr>Components of a  Position Description - Continued</vt:lpstr>
      <vt:lpstr>Components of a  Position Description - Continued</vt:lpstr>
      <vt:lpstr>Components of a  Position Description - Continued</vt:lpstr>
      <vt:lpstr>Components of a  Position Description - Continued</vt:lpstr>
      <vt:lpstr>Diversity &amp; Inclusion in  Position Descriptions </vt:lpstr>
      <vt:lpstr>Tips for Writing Effective  Position Descriptions</vt:lpstr>
      <vt:lpstr>Example of a Well-Written  Position Description</vt:lpstr>
      <vt:lpstr>Resource Links</vt:lpstr>
      <vt:lpstr>Questions?  </vt:lpstr>
    </vt:vector>
  </TitlesOfParts>
  <Company>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stegmaie</dc:creator>
  <cp:lastModifiedBy>Kappes, Kayla J</cp:lastModifiedBy>
  <cp:revision>140</cp:revision>
  <cp:lastPrinted>2022-04-26T13:59:53Z</cp:lastPrinted>
  <dcterms:created xsi:type="dcterms:W3CDTF">2012-12-10T20:04:04Z</dcterms:created>
  <dcterms:modified xsi:type="dcterms:W3CDTF">2022-04-26T17:02:19Z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0x010100EC874F1D6370504BA0C2CEA03D8F6E84</vt:lpwstr>
  </property>
</Properties>
</file>